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284" r:id="rId2"/>
    <p:sldId id="365" r:id="rId3"/>
    <p:sldId id="303" r:id="rId4"/>
    <p:sldId id="310" r:id="rId5"/>
    <p:sldId id="304" r:id="rId6"/>
    <p:sldId id="264" r:id="rId7"/>
    <p:sldId id="351" r:id="rId8"/>
    <p:sldId id="352" r:id="rId9"/>
    <p:sldId id="345" r:id="rId10"/>
    <p:sldId id="347" r:id="rId11"/>
    <p:sldId id="348" r:id="rId12"/>
    <p:sldId id="312" r:id="rId13"/>
    <p:sldId id="313" r:id="rId14"/>
    <p:sldId id="314" r:id="rId15"/>
    <p:sldId id="294" r:id="rId16"/>
    <p:sldId id="298" r:id="rId17"/>
    <p:sldId id="288" r:id="rId18"/>
    <p:sldId id="353" r:id="rId19"/>
    <p:sldId id="336" r:id="rId20"/>
    <p:sldId id="350" r:id="rId21"/>
    <p:sldId id="309" r:id="rId22"/>
    <p:sldId id="328" r:id="rId23"/>
    <p:sldId id="339" r:id="rId24"/>
    <p:sldId id="329" r:id="rId25"/>
    <p:sldId id="289" r:id="rId26"/>
    <p:sldId id="258" r:id="rId27"/>
    <p:sldId id="311" r:id="rId28"/>
    <p:sldId id="368" r:id="rId29"/>
    <p:sldId id="265" r:id="rId30"/>
    <p:sldId id="360" r:id="rId31"/>
    <p:sldId id="362" r:id="rId32"/>
    <p:sldId id="363" r:id="rId33"/>
    <p:sldId id="364" r:id="rId34"/>
    <p:sldId id="358" r:id="rId35"/>
    <p:sldId id="359" r:id="rId36"/>
    <p:sldId id="366" r:id="rId37"/>
    <p:sldId id="367" r:id="rId38"/>
    <p:sldId id="330" r:id="rId39"/>
    <p:sldId id="331" r:id="rId40"/>
    <p:sldId id="332" r:id="rId41"/>
    <p:sldId id="333" r:id="rId42"/>
    <p:sldId id="337" r:id="rId43"/>
    <p:sldId id="338" r:id="rId44"/>
    <p:sldId id="271" r:id="rId45"/>
    <p:sldId id="354" r:id="rId46"/>
    <p:sldId id="355" r:id="rId47"/>
    <p:sldId id="356" r:id="rId48"/>
    <p:sldId id="357" r:id="rId49"/>
    <p:sldId id="323" r:id="rId50"/>
    <p:sldId id="307"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FEFE"/>
    <a:srgbClr val="EBD0FE"/>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autoAdjust="0"/>
    <p:restoredTop sz="94712" autoAdjust="0"/>
  </p:normalViewPr>
  <p:slideViewPr>
    <p:cSldViewPr snapToGrid="0" snapToObjects="1">
      <p:cViewPr>
        <p:scale>
          <a:sx n="280" d="100"/>
          <a:sy n="280" d="100"/>
        </p:scale>
        <p:origin x="1512" y="4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E08724-8AEE-D949-9A13-43D1317417AC}" type="datetimeFigureOut">
              <a:rPr lang="en-US" smtClean="0"/>
              <a:t>15-09-18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5D20FA3-9898-AD42-B123-79CC80E4DB44}" type="slidenum">
              <a:rPr lang="en-US" smtClean="0"/>
              <a:t>‹#›</a:t>
            </a:fld>
            <a:endParaRPr lang="en-US"/>
          </a:p>
        </p:txBody>
      </p:sp>
    </p:spTree>
    <p:extLst>
      <p:ext uri="{BB962C8B-B14F-4D97-AF65-F5344CB8AC3E}">
        <p14:creationId xmlns:p14="http://schemas.microsoft.com/office/powerpoint/2010/main" val="4058031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45040-EE9F-124C-AF68-168533E31DB3}" type="datetimeFigureOut">
              <a:rPr lang="en-US" smtClean="0"/>
              <a:t>15-09-18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7E9768-2E6B-C24C-B30C-4F9A3851CD3F}" type="slidenum">
              <a:rPr lang="en-US" smtClean="0"/>
              <a:t>‹#›</a:t>
            </a:fld>
            <a:endParaRPr lang="en-US"/>
          </a:p>
        </p:txBody>
      </p:sp>
    </p:spTree>
    <p:extLst>
      <p:ext uri="{BB962C8B-B14F-4D97-AF65-F5344CB8AC3E}">
        <p14:creationId xmlns:p14="http://schemas.microsoft.com/office/powerpoint/2010/main" val="14134555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4095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coevolving network in LHEs involving catalytic and noncatalytic residues. (</a:t>
            </a:r>
            <a:r>
              <a:rPr lang="en-GB" i="1">
                <a:latin typeface="Arial" charset="0"/>
                <a:cs typeface="msgothic" charset="0"/>
              </a:rPr>
              <a:t>A</a:t>
            </a:r>
            <a:r>
              <a:rPr lang="en-GB">
                <a:latin typeface="Arial" charset="0"/>
                <a:cs typeface="msgothic" charset="0"/>
              </a:rPr>
              <a:t>) A cladogram of single-chain LHEs generated from an unrooted maximum-likelihood tree made by PhyML. The outer ring is colored according to the identity of the metal-binding residues at positions 29 and 184, and the branches leading to the tips are colored according to the identity of residues at positions 28 and 183, as indicated. Each class is colored by the residue 28_183 combination at the deepest branch, with no assumptions made regarding an ancestral state. The locations of the I-LtrI, I-OnuI and I-HjeMI endonucleases are denoted by triangles containing the first letter of the endonuclease. (</a:t>
            </a:r>
            <a:r>
              <a:rPr lang="en-GB" i="1">
                <a:latin typeface="Arial" charset="0"/>
                <a:cs typeface="msgothic" charset="0"/>
              </a:rPr>
              <a:t>B</a:t>
            </a:r>
            <a:r>
              <a:rPr lang="en-GB">
                <a:latin typeface="Arial" charset="0"/>
                <a:cs typeface="msgothic" charset="0"/>
              </a:rPr>
              <a:t>) Circos plot (44) illustrating covariation scores between residues of LHEs, mapped onto I-LtrI sequence. The outer ring shows I-LtrI residue number and identity for positions within the LHE alignment. The next ring shows amino acid conservation using a heat map (with red indicating </a:t>
            </a:r>
            <a:r>
              <a:rPr lang="en-GB" altLang="en-GB">
                <a:latin typeface="Arial" charset="0"/>
                <a:cs typeface="msgothic" charset="0"/>
              </a:rPr>
              <a:t>“</a:t>
            </a:r>
            <a:r>
              <a:rPr lang="en-GB">
                <a:latin typeface="Arial" charset="0"/>
                <a:cs typeface="msgothic" charset="0"/>
              </a:rPr>
              <a:t>most conserved</a:t>
            </a:r>
            <a:r>
              <a:rPr lang="en-GB" altLang="en-GB">
                <a:latin typeface="Arial" charset="0"/>
                <a:cs typeface="msgothic" charset="0"/>
              </a:rPr>
              <a:t>”</a:t>
            </a:r>
            <a:r>
              <a:rPr lang="en-GB">
                <a:latin typeface="Arial" charset="0"/>
                <a:cs typeface="msgothic" charset="0"/>
              </a:rPr>
              <a:t> and blue indicating </a:t>
            </a:r>
            <a:r>
              <a:rPr lang="en-GB" altLang="en-GB">
                <a:latin typeface="Arial" charset="0"/>
                <a:cs typeface="msgothic" charset="0"/>
              </a:rPr>
              <a:t>“</a:t>
            </a:r>
            <a:r>
              <a:rPr lang="en-GB">
                <a:latin typeface="Arial" charset="0"/>
                <a:cs typeface="msgothic" charset="0"/>
              </a:rPr>
              <a:t>least conserved</a:t>
            </a:r>
            <a:r>
              <a:rPr lang="en-GB" altLang="en-GB">
                <a:latin typeface="Arial" charset="0"/>
                <a:cs typeface="msgothic" charset="0"/>
              </a:rPr>
              <a:t>”</a:t>
            </a:r>
            <a:r>
              <a:rPr lang="en-GB">
                <a:latin typeface="Arial" charset="0"/>
                <a:cs typeface="msgothic" charset="0"/>
              </a:rPr>
              <a:t>) and bar plot. The internal ring shows covariation scores using bar plots, with height of the bar proportional to the covariation score. Red lines connect positions with the highest covariation scores, black lines connect positions with intermediate scores, and gray lines connect positions with the lowest scores. (</a:t>
            </a:r>
            <a:r>
              <a:rPr lang="en-GB" i="1">
                <a:latin typeface="Arial" charset="0"/>
                <a:cs typeface="msgothic" charset="0"/>
              </a:rPr>
              <a:t>C</a:t>
            </a:r>
            <a:r>
              <a:rPr lang="en-GB">
                <a:latin typeface="Arial" charset="0"/>
                <a:cs typeface="msgothic" charset="0"/>
              </a:rPr>
              <a:t>) Covarying positions A28 (yellow), G183 (teal), and E29 and E184 (red) mapped onto the structure of I-LtrI (blue, Protein Data Bank 3R7P) in the presence of DNA substrate. Magnesium cofactors (violet) are shown as dotted spheres. (</a:t>
            </a:r>
            <a:r>
              <a:rPr lang="en-GB" i="1">
                <a:latin typeface="Arial" charset="0"/>
                <a:cs typeface="msgothic" charset="0"/>
              </a:rPr>
              <a:t>D</a:t>
            </a:r>
            <a:r>
              <a:rPr lang="en-GB">
                <a:latin typeface="Arial" charset="0"/>
                <a:cs typeface="msgothic" charset="0"/>
              </a:rPr>
              <a:t>) Heat map of residue combinations in the LHE sequence alignment for positions 28, 29, 183, and 184 plotted on a log</a:t>
            </a:r>
            <a:r>
              <a:rPr lang="en-GB" baseline="-33000">
                <a:latin typeface="Arial" charset="0"/>
                <a:cs typeface="msgothic" charset="0"/>
              </a:rPr>
              <a:t>2</a:t>
            </a:r>
            <a:r>
              <a:rPr lang="en-GB">
                <a:latin typeface="Arial" charset="0"/>
                <a:cs typeface="msgothic" charset="0"/>
              </a:rPr>
              <a:t> scale. Identities of the metal-binding residue at positions 29 and 184 are on the </a:t>
            </a:r>
            <a:r>
              <a:rPr lang="en-GB" i="1">
                <a:latin typeface="Arial" charset="0"/>
                <a:cs typeface="msgothic" charset="0"/>
              </a:rPr>
              <a:t>x</a:t>
            </a:r>
            <a:r>
              <a:rPr lang="en-GB">
                <a:latin typeface="Arial" charset="0"/>
                <a:cs typeface="msgothic" charset="0"/>
              </a:rPr>
              <a:t> axis, and identities of residues at positions 28 and 183 are on the </a:t>
            </a:r>
            <a:r>
              <a:rPr lang="en-GB" i="1">
                <a:latin typeface="Arial" charset="0"/>
                <a:cs typeface="msgothic" charset="0"/>
              </a:rPr>
              <a:t>y</a:t>
            </a:r>
            <a:r>
              <a:rPr lang="en-GB">
                <a:latin typeface="Arial" charset="0"/>
                <a:cs typeface="msgothic" charset="0"/>
              </a:rPr>
              <a:t> axis. Combinations of residues at positions 28 and 183 that were observed once in the LHE alignment (G_T, G_R, and G_D) are not plotted. ND, residue combination not detected in alignment.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Competition growth experiments reveal network preferences. (</a:t>
            </a:r>
            <a:r>
              <a:rPr lang="en-GB" i="1">
                <a:latin typeface="Arial" charset="0"/>
                <a:cs typeface="msgothic" charset="0"/>
              </a:rPr>
              <a:t>A</a:t>
            </a:r>
            <a:r>
              <a:rPr lang="en-GB">
                <a:latin typeface="Arial" charset="0"/>
                <a:cs typeface="msgothic" charset="0"/>
              </a:rPr>
              <a:t>) Schematic of the liquid competition growth experiment and sequencing strategy used to screen an I-LtrI mutant library. (</a:t>
            </a:r>
            <a:r>
              <a:rPr lang="en-GB" i="1">
                <a:latin typeface="Arial" charset="0"/>
                <a:cs typeface="msgothic" charset="0"/>
              </a:rPr>
              <a:t>B</a:t>
            </a:r>
            <a:r>
              <a:rPr lang="en-GB">
                <a:latin typeface="Arial" charset="0"/>
                <a:cs typeface="msgothic" charset="0"/>
              </a:rPr>
              <a:t>) Heat map containing the log</a:t>
            </a:r>
            <a:r>
              <a:rPr lang="en-GB" baseline="-33000">
                <a:latin typeface="Arial" charset="0"/>
                <a:cs typeface="msgothic" charset="0"/>
              </a:rPr>
              <a:t>2</a:t>
            </a:r>
            <a:r>
              <a:rPr lang="en-GB">
                <a:latin typeface="Arial" charset="0"/>
                <a:cs typeface="msgothic" charset="0"/>
              </a:rPr>
              <a:t> effect size (25) for quartet pairs with a false discovery rate of less than 0.05. The metal-binding residue identities for 29 and 184 are found along the </a:t>
            </a:r>
            <a:r>
              <a:rPr lang="en-GB" i="1">
                <a:latin typeface="Arial" charset="0"/>
                <a:cs typeface="msgothic" charset="0"/>
              </a:rPr>
              <a:t>x</a:t>
            </a:r>
            <a:r>
              <a:rPr lang="en-GB">
                <a:latin typeface="Arial" charset="0"/>
                <a:cs typeface="msgothic" charset="0"/>
              </a:rPr>
              <a:t> axis, and the identities of residues 28 and 183 are found along the </a:t>
            </a:r>
            <a:r>
              <a:rPr lang="en-GB" i="1">
                <a:latin typeface="Arial" charset="0"/>
                <a:cs typeface="msgothic" charset="0"/>
              </a:rPr>
              <a:t>y</a:t>
            </a:r>
            <a:r>
              <a:rPr lang="en-GB">
                <a:latin typeface="Arial" charset="0"/>
                <a:cs typeface="msgothic" charset="0"/>
              </a:rPr>
              <a:t> axis. Relative abundance values for all 1,600 possible quartets are found in Fig. S3.</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Competition growth experiments reveal network preferences. (</a:t>
            </a:r>
            <a:r>
              <a:rPr lang="en-GB" i="1">
                <a:latin typeface="Arial" charset="0"/>
                <a:cs typeface="msgothic" charset="0"/>
              </a:rPr>
              <a:t>A</a:t>
            </a:r>
            <a:r>
              <a:rPr lang="en-GB">
                <a:latin typeface="Arial" charset="0"/>
                <a:cs typeface="msgothic" charset="0"/>
              </a:rPr>
              <a:t>) Schematic of the liquid competition growth experiment and sequencing strategy used to screen an I-LtrI mutant library. (</a:t>
            </a:r>
            <a:r>
              <a:rPr lang="en-GB" i="1">
                <a:latin typeface="Arial" charset="0"/>
                <a:cs typeface="msgothic" charset="0"/>
              </a:rPr>
              <a:t>B</a:t>
            </a:r>
            <a:r>
              <a:rPr lang="en-GB">
                <a:latin typeface="Arial" charset="0"/>
                <a:cs typeface="msgothic" charset="0"/>
              </a:rPr>
              <a:t>) Heat map containing the log</a:t>
            </a:r>
            <a:r>
              <a:rPr lang="en-GB" baseline="-33000">
                <a:latin typeface="Arial" charset="0"/>
                <a:cs typeface="msgothic" charset="0"/>
              </a:rPr>
              <a:t>2</a:t>
            </a:r>
            <a:r>
              <a:rPr lang="en-GB">
                <a:latin typeface="Arial" charset="0"/>
                <a:cs typeface="msgothic" charset="0"/>
              </a:rPr>
              <a:t> effect size (25) for quartet pairs with a false discovery rate of less than 0.05. The metal-binding residue identities for 29 and 184 are found along the </a:t>
            </a:r>
            <a:r>
              <a:rPr lang="en-GB" i="1">
                <a:latin typeface="Arial" charset="0"/>
                <a:cs typeface="msgothic" charset="0"/>
              </a:rPr>
              <a:t>x</a:t>
            </a:r>
            <a:r>
              <a:rPr lang="en-GB">
                <a:latin typeface="Arial" charset="0"/>
                <a:cs typeface="msgothic" charset="0"/>
              </a:rPr>
              <a:t> axis, and the identities of residues 28 and 183 are found along the </a:t>
            </a:r>
            <a:r>
              <a:rPr lang="en-GB" i="1">
                <a:latin typeface="Arial" charset="0"/>
                <a:cs typeface="msgothic" charset="0"/>
              </a:rPr>
              <a:t>y</a:t>
            </a:r>
            <a:r>
              <a:rPr lang="en-GB">
                <a:latin typeface="Arial" charset="0"/>
                <a:cs typeface="msgothic" charset="0"/>
              </a:rPr>
              <a:t> axis. Relative abundance values for all 1,600 possible quartets are found in Fig. S3.</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33</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34</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7</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40</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44</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20</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22</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23</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24</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64E2C46A-09BA-B44D-8A9C-B07221B4490D}" type="datetime1">
              <a:rPr lang="en-CA" smtClean="0"/>
              <a:t>15-09-18</a:t>
            </a:fld>
            <a:endParaRPr lang="en-US"/>
          </a:p>
        </p:txBody>
      </p:sp>
      <p:sp>
        <p:nvSpPr>
          <p:cNvPr id="5" name="Footer Placeholder 4"/>
          <p:cNvSpPr>
            <a:spLocks noGrp="1"/>
          </p:cNvSpPr>
          <p:nvPr>
            <p:ph type="ftr" sz="quarter" idx="11"/>
          </p:nvPr>
        </p:nvSpPr>
        <p:spPr/>
        <p:txBody>
          <a:bodyPr/>
          <a:lstStyle/>
          <a:p>
            <a:r>
              <a:rPr lang="en-US" smtClean="0"/>
              <a:t>Biochem Forum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71212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3719796-D3B6-EE49-BBCD-30EA0D868D66}" type="datetime1">
              <a:rPr lang="en-CA" smtClean="0"/>
              <a:t>15-09-18</a:t>
            </a:fld>
            <a:endParaRPr lang="en-US"/>
          </a:p>
        </p:txBody>
      </p:sp>
      <p:sp>
        <p:nvSpPr>
          <p:cNvPr id="5" name="Footer Placeholder 4"/>
          <p:cNvSpPr>
            <a:spLocks noGrp="1"/>
          </p:cNvSpPr>
          <p:nvPr>
            <p:ph type="ftr" sz="quarter" idx="11"/>
          </p:nvPr>
        </p:nvSpPr>
        <p:spPr/>
        <p:txBody>
          <a:bodyPr/>
          <a:lstStyle/>
          <a:p>
            <a:r>
              <a:rPr lang="en-US" smtClean="0"/>
              <a:t>Biochem Forum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42365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3507303D-192D-6347-98C3-F2AE94E8F1F5}" type="datetime1">
              <a:rPr lang="en-CA" smtClean="0"/>
              <a:t>15-09-18</a:t>
            </a:fld>
            <a:endParaRPr lang="en-US"/>
          </a:p>
        </p:txBody>
      </p:sp>
      <p:sp>
        <p:nvSpPr>
          <p:cNvPr id="5" name="Footer Placeholder 4"/>
          <p:cNvSpPr>
            <a:spLocks noGrp="1"/>
          </p:cNvSpPr>
          <p:nvPr>
            <p:ph type="ftr" sz="quarter" idx="11"/>
          </p:nvPr>
        </p:nvSpPr>
        <p:spPr/>
        <p:txBody>
          <a:bodyPr/>
          <a:lstStyle/>
          <a:p>
            <a:r>
              <a:rPr lang="en-US" smtClean="0"/>
              <a:t>Biochem Forum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34358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104D365A-37BD-144D-979A-B0D7BC88B920}" type="datetime1">
              <a:rPr lang="en-CA" smtClean="0"/>
              <a:t>15-09-18</a:t>
            </a:fld>
            <a:endParaRPr lang="en-US"/>
          </a:p>
        </p:txBody>
      </p:sp>
      <p:sp>
        <p:nvSpPr>
          <p:cNvPr id="5" name="Footer Placeholder 4"/>
          <p:cNvSpPr>
            <a:spLocks noGrp="1"/>
          </p:cNvSpPr>
          <p:nvPr>
            <p:ph type="ftr" sz="quarter" idx="11"/>
          </p:nvPr>
        </p:nvSpPr>
        <p:spPr/>
        <p:txBody>
          <a:bodyPr/>
          <a:lstStyle/>
          <a:p>
            <a:r>
              <a:rPr lang="en-US" smtClean="0"/>
              <a:t>Biochem Forum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1525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860DDFEE-48F4-5D41-9B96-0DAB3B0FF5FA}" type="datetime1">
              <a:rPr lang="en-CA" smtClean="0"/>
              <a:t>15-09-18</a:t>
            </a:fld>
            <a:endParaRPr lang="en-US"/>
          </a:p>
        </p:txBody>
      </p:sp>
      <p:sp>
        <p:nvSpPr>
          <p:cNvPr id="5" name="Footer Placeholder 4"/>
          <p:cNvSpPr>
            <a:spLocks noGrp="1"/>
          </p:cNvSpPr>
          <p:nvPr>
            <p:ph type="ftr" sz="quarter" idx="11"/>
          </p:nvPr>
        </p:nvSpPr>
        <p:spPr/>
        <p:txBody>
          <a:bodyPr/>
          <a:lstStyle/>
          <a:p>
            <a:r>
              <a:rPr lang="en-US" smtClean="0"/>
              <a:t>Biochem Forum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307350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AF2107E2-F9F8-A94A-9118-048EF9EC1172}" type="datetime1">
              <a:rPr lang="en-CA" smtClean="0"/>
              <a:t>15-09-18</a:t>
            </a:fld>
            <a:endParaRPr lang="en-US"/>
          </a:p>
        </p:txBody>
      </p:sp>
      <p:sp>
        <p:nvSpPr>
          <p:cNvPr id="6" name="Footer Placeholder 5"/>
          <p:cNvSpPr>
            <a:spLocks noGrp="1"/>
          </p:cNvSpPr>
          <p:nvPr>
            <p:ph type="ftr" sz="quarter" idx="11"/>
          </p:nvPr>
        </p:nvSpPr>
        <p:spPr/>
        <p:txBody>
          <a:bodyPr/>
          <a:lstStyle/>
          <a:p>
            <a:r>
              <a:rPr lang="en-US" smtClean="0"/>
              <a:t>Biochem Forum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3171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A230E4E7-72E5-8544-9897-9FADC1431C17}" type="datetime1">
              <a:rPr lang="en-CA" smtClean="0"/>
              <a:t>15-09-18</a:t>
            </a:fld>
            <a:endParaRPr lang="en-US"/>
          </a:p>
        </p:txBody>
      </p:sp>
      <p:sp>
        <p:nvSpPr>
          <p:cNvPr id="8" name="Footer Placeholder 7"/>
          <p:cNvSpPr>
            <a:spLocks noGrp="1"/>
          </p:cNvSpPr>
          <p:nvPr>
            <p:ph type="ftr" sz="quarter" idx="11"/>
          </p:nvPr>
        </p:nvSpPr>
        <p:spPr/>
        <p:txBody>
          <a:bodyPr/>
          <a:lstStyle/>
          <a:p>
            <a:r>
              <a:rPr lang="en-US" smtClean="0"/>
              <a:t>Biochem Forum 2015</a:t>
            </a:r>
            <a:endParaRPr lang="en-US"/>
          </a:p>
        </p:txBody>
      </p:sp>
      <p:sp>
        <p:nvSpPr>
          <p:cNvPr id="9" name="Slide Number Placeholder 8"/>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764312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A63175E0-C4B4-204E-9961-5BC39275609A}" type="datetime1">
              <a:rPr lang="en-CA" smtClean="0"/>
              <a:t>15-09-18</a:t>
            </a:fld>
            <a:endParaRPr lang="en-US"/>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07899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14D4C-133B-8C4A-ADA5-3F1BEB1EFCB9}" type="datetime1">
              <a:rPr lang="en-CA" smtClean="0"/>
              <a:t>15-09-18</a:t>
            </a:fld>
            <a:endParaRPr lang="en-US"/>
          </a:p>
        </p:txBody>
      </p:sp>
      <p:sp>
        <p:nvSpPr>
          <p:cNvPr id="3" name="Footer Placeholder 2"/>
          <p:cNvSpPr>
            <a:spLocks noGrp="1"/>
          </p:cNvSpPr>
          <p:nvPr>
            <p:ph type="ftr" sz="quarter" idx="11"/>
          </p:nvPr>
        </p:nvSpPr>
        <p:spPr/>
        <p:txBody>
          <a:bodyPr/>
          <a:lstStyle/>
          <a:p>
            <a:r>
              <a:rPr lang="en-US" smtClean="0"/>
              <a:t>Biochem Forum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267738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12BC8AFC-D5F2-6142-A6B8-62AFEBA1C565}" type="datetime1">
              <a:rPr lang="en-CA" smtClean="0"/>
              <a:t>15-09-18</a:t>
            </a:fld>
            <a:endParaRPr lang="en-US"/>
          </a:p>
        </p:txBody>
      </p:sp>
      <p:sp>
        <p:nvSpPr>
          <p:cNvPr id="6" name="Footer Placeholder 5"/>
          <p:cNvSpPr>
            <a:spLocks noGrp="1"/>
          </p:cNvSpPr>
          <p:nvPr>
            <p:ph type="ftr" sz="quarter" idx="11"/>
          </p:nvPr>
        </p:nvSpPr>
        <p:spPr/>
        <p:txBody>
          <a:bodyPr/>
          <a:lstStyle/>
          <a:p>
            <a:r>
              <a:rPr lang="en-US" smtClean="0"/>
              <a:t>Biochem Forum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58226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E84C9E8A-A552-D744-AC45-1109CA01DB3C}" type="datetime1">
              <a:rPr lang="en-CA" smtClean="0"/>
              <a:t>15-09-18</a:t>
            </a:fld>
            <a:endParaRPr lang="en-US"/>
          </a:p>
        </p:txBody>
      </p:sp>
      <p:sp>
        <p:nvSpPr>
          <p:cNvPr id="6" name="Footer Placeholder 5"/>
          <p:cNvSpPr>
            <a:spLocks noGrp="1"/>
          </p:cNvSpPr>
          <p:nvPr>
            <p:ph type="ftr" sz="quarter" idx="11"/>
          </p:nvPr>
        </p:nvSpPr>
        <p:spPr/>
        <p:txBody>
          <a:bodyPr/>
          <a:lstStyle/>
          <a:p>
            <a:r>
              <a:rPr lang="en-US" smtClean="0"/>
              <a:t>Biochem Forum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a:t>
            </a:fld>
            <a:endParaRPr lang="en-US"/>
          </a:p>
        </p:txBody>
      </p:sp>
    </p:spTree>
    <p:extLst>
      <p:ext uri="{BB962C8B-B14F-4D97-AF65-F5344CB8AC3E}">
        <p14:creationId xmlns:p14="http://schemas.microsoft.com/office/powerpoint/2010/main" val="15215103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1C798-79AD-1845-B6D9-0C70B9E844A2}" type="datetime1">
              <a:rPr lang="en-CA" smtClean="0"/>
              <a:t>15-09-18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Biochem Forum 2015</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C7C6D-2764-8E4F-B1AE-9A315E705D2C}" type="slidenum">
              <a:rPr lang="en-US" smtClean="0"/>
              <a:t>‹#›</a:t>
            </a:fld>
            <a:endParaRPr lang="en-US"/>
          </a:p>
        </p:txBody>
      </p:sp>
    </p:spTree>
    <p:extLst>
      <p:ext uri="{BB962C8B-B14F-4D97-AF65-F5344CB8AC3E}">
        <p14:creationId xmlns:p14="http://schemas.microsoft.com/office/powerpoint/2010/main" val="248854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3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9.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13.png"/><Relationship Id="rId13"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Autofit/>
          </a:bodyPr>
          <a:lstStyle/>
          <a:p>
            <a:r>
              <a:rPr lang="en-US" sz="3200" b="1" dirty="0" smtClean="0"/>
              <a:t>Why your ?-</a:t>
            </a:r>
            <a:r>
              <a:rPr lang="en-US" sz="3200" b="1" dirty="0" err="1" smtClean="0"/>
              <a:t>seq</a:t>
            </a:r>
            <a:r>
              <a:rPr lang="en-US" sz="3200" b="1" dirty="0" smtClean="0"/>
              <a:t> analyses can be somewhere from mildly to </a:t>
            </a:r>
            <a:r>
              <a:rPr lang="en-US" sz="3200" b="1" dirty="0"/>
              <a:t>wildly wrong</a:t>
            </a:r>
          </a:p>
        </p:txBody>
      </p:sp>
      <p:sp>
        <p:nvSpPr>
          <p:cNvPr id="3" name="Subtitle 2"/>
          <p:cNvSpPr>
            <a:spLocks noGrp="1"/>
          </p:cNvSpPr>
          <p:nvPr>
            <p:ph type="subTitle" idx="1"/>
          </p:nvPr>
        </p:nvSpPr>
        <p:spPr>
          <a:xfrm>
            <a:off x="1822824" y="3430525"/>
            <a:ext cx="5468470" cy="1553884"/>
          </a:xfrm>
          <a:ln>
            <a:solidFill>
              <a:schemeClr val="bg1"/>
            </a:solidFill>
          </a:ln>
        </p:spPr>
        <p:txBody>
          <a:bodyPr>
            <a:normAutofit fontScale="32500" lnSpcReduction="20000"/>
          </a:bodyPr>
          <a:lstStyle/>
          <a:p>
            <a:endParaRPr lang="en-US" sz="1200" dirty="0" smtClean="0"/>
          </a:p>
          <a:p>
            <a:endParaRPr lang="en-US" sz="1200" dirty="0" smtClean="0"/>
          </a:p>
          <a:p>
            <a:endParaRPr lang="en-US" sz="4800" dirty="0"/>
          </a:p>
          <a:p>
            <a:r>
              <a:rPr lang="en-US" sz="4800" dirty="0" smtClean="0"/>
              <a:t>Greg Gloor</a:t>
            </a:r>
          </a:p>
          <a:p>
            <a:r>
              <a:rPr lang="en-US" sz="4800" dirty="0" smtClean="0"/>
              <a:t>The </a:t>
            </a:r>
            <a:r>
              <a:rPr lang="en-US" sz="4800" dirty="0"/>
              <a:t>University of Western Ontario, London, Canada; </a:t>
            </a:r>
            <a:r>
              <a:rPr lang="en-US" sz="4800" dirty="0" err="1"/>
              <a:t>ggloor@uwo.ca</a:t>
            </a:r>
            <a:r>
              <a:rPr lang="en-US" sz="4800" dirty="0"/>
              <a:t/>
            </a:r>
            <a:br>
              <a:rPr lang="en-US" sz="4800" dirty="0"/>
            </a:br>
            <a:endParaRPr lang="en-US" sz="4800"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a:t>
            </a:fld>
            <a:endParaRPr lang="en-US"/>
          </a:p>
        </p:txBody>
      </p:sp>
      <p:pic>
        <p:nvPicPr>
          <p:cNvPr id="6" name="Picture 5" descr="Schulich.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61003" y="4207467"/>
            <a:ext cx="1582997" cy="1431333"/>
          </a:xfrm>
          <a:prstGeom prst="rect">
            <a:avLst/>
          </a:prstGeom>
        </p:spPr>
      </p:pic>
      <p:pic>
        <p:nvPicPr>
          <p:cNvPr id="7" name="Picture 6" descr="Western.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986716"/>
            <a:ext cx="1557386" cy="1652084"/>
          </a:xfrm>
          <a:prstGeom prst="rect">
            <a:avLst/>
          </a:prstGeom>
        </p:spPr>
      </p:pic>
    </p:spTree>
    <p:extLst>
      <p:ext uri="{BB962C8B-B14F-4D97-AF65-F5344CB8AC3E}">
        <p14:creationId xmlns:p14="http://schemas.microsoft.com/office/powerpoint/2010/main" val="4881083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The </a:t>
            </a:r>
            <a:r>
              <a:rPr lang="en-US" dirty="0"/>
              <a:t>total number of molecules examined is the same between </a:t>
            </a:r>
            <a:r>
              <a:rPr lang="en-US" dirty="0" smtClean="0"/>
              <a:t>environmental samples</a:t>
            </a:r>
            <a:endParaRPr lang="en-US" b="1" dirty="0" smtClean="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10</a:t>
            </a:fld>
            <a:endParaRPr lang="en-US"/>
          </a:p>
        </p:txBody>
      </p:sp>
      <p:pic>
        <p:nvPicPr>
          <p:cNvPr id="10" name="Picture 9"/>
          <p:cNvPicPr>
            <a:picLocks noChangeAspect="1"/>
          </p:cNvPicPr>
          <p:nvPr/>
        </p:nvPicPr>
        <p:blipFill>
          <a:blip r:embed="rId2"/>
          <a:stretch>
            <a:fillRect/>
          </a:stretch>
        </p:blipFill>
        <p:spPr>
          <a:xfrm>
            <a:off x="1425545" y="2756350"/>
            <a:ext cx="5853659" cy="3600000"/>
          </a:xfrm>
          <a:prstGeom prst="rect">
            <a:avLst/>
          </a:prstGeom>
        </p:spPr>
      </p:pic>
    </p:spTree>
    <p:extLst>
      <p:ext uri="{BB962C8B-B14F-4D97-AF65-F5344CB8AC3E}">
        <p14:creationId xmlns:p14="http://schemas.microsoft.com/office/powerpoint/2010/main" val="22191771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a:t>The total number of molecules examined is not the same between samples</a:t>
            </a:r>
          </a:p>
          <a:p>
            <a:pPr lvl="1"/>
            <a:r>
              <a:rPr lang="en-US" dirty="0"/>
              <a:t>Bacterial load is not constant between environments</a:t>
            </a:r>
          </a:p>
          <a:p>
            <a:pPr lvl="1"/>
            <a:r>
              <a:rPr lang="en-US" dirty="0"/>
              <a:t>The total RNA level is not constant between growth states, tissues or organisms</a:t>
            </a:r>
          </a:p>
          <a:p>
            <a:pPr lvl="1"/>
            <a:r>
              <a:rPr lang="en-US" dirty="0"/>
              <a:t>The control and experimental antibody have different affinities and numbers of targets</a:t>
            </a:r>
          </a:p>
          <a:p>
            <a:pPr lvl="1"/>
            <a:r>
              <a:rPr lang="en-US" dirty="0" err="1"/>
              <a:t>e</a:t>
            </a:r>
            <a:r>
              <a:rPr lang="en-US" dirty="0" err="1" smtClean="0"/>
              <a:t>tc</a:t>
            </a:r>
            <a:r>
              <a:rPr lang="en-US" dirty="0" smtClean="0"/>
              <a:t> </a:t>
            </a:r>
            <a:r>
              <a:rPr lang="en-US" dirty="0"/>
              <a:t>……</a:t>
            </a:r>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11</a:t>
            </a:fld>
            <a:endParaRPr lang="en-US"/>
          </a:p>
        </p:txBody>
      </p:sp>
    </p:spTree>
    <p:extLst>
      <p:ext uri="{BB962C8B-B14F-4D97-AF65-F5344CB8AC3E}">
        <p14:creationId xmlns:p14="http://schemas.microsoft.com/office/powerpoint/2010/main" val="1227963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difference!</a:t>
            </a:r>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12</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
        <p:nvSpPr>
          <p:cNvPr id="13" name="Rectangle 12"/>
          <p:cNvSpPr/>
          <p:nvPr/>
        </p:nvSpPr>
        <p:spPr>
          <a:xfrm>
            <a:off x="3429946" y="2339101"/>
            <a:ext cx="5256854" cy="32054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4869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 we have a difference?</a:t>
            </a:r>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13</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
        <p:nvSpPr>
          <p:cNvPr id="13" name="Rectangle 12"/>
          <p:cNvSpPr/>
          <p:nvPr/>
        </p:nvSpPr>
        <p:spPr>
          <a:xfrm>
            <a:off x="6019800" y="2324160"/>
            <a:ext cx="2667000" cy="320544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1916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causes the difference?</a:t>
            </a:r>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14</a:t>
            </a:fld>
            <a:endParaRPr lang="en-US"/>
          </a:p>
        </p:txBody>
      </p:sp>
      <p:sp>
        <p:nvSpPr>
          <p:cNvPr id="7" name="Rectangle 6"/>
          <p:cNvSpPr/>
          <p:nvPr/>
        </p:nvSpPr>
        <p:spPr>
          <a:xfrm>
            <a:off x="3429946" y="2255040"/>
            <a:ext cx="5175156" cy="3196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81245" y="1724774"/>
            <a:ext cx="7655837" cy="369332"/>
          </a:xfrm>
          <a:prstGeom prst="rect">
            <a:avLst/>
          </a:prstGeom>
          <a:noFill/>
        </p:spPr>
        <p:txBody>
          <a:bodyPr wrap="none" rtlCol="0">
            <a:spAutoFit/>
          </a:bodyPr>
          <a:lstStyle/>
          <a:p>
            <a:r>
              <a:rPr lang="en-US" dirty="0" smtClean="0"/>
              <a:t>Human Gut, 16S </a:t>
            </a:r>
            <a:r>
              <a:rPr lang="en-US" dirty="0" err="1" smtClean="0"/>
              <a:t>rRNA</a:t>
            </a:r>
            <a:r>
              <a:rPr lang="en-US" dirty="0" smtClean="0"/>
              <a:t> gene sequence, Healthy </a:t>
            </a:r>
            <a:r>
              <a:rPr lang="en-US" dirty="0" err="1" smtClean="0"/>
              <a:t>vs</a:t>
            </a:r>
            <a:r>
              <a:rPr lang="en-US" dirty="0" smtClean="0"/>
              <a:t> </a:t>
            </a:r>
            <a:r>
              <a:rPr lang="en-US" dirty="0"/>
              <a:t>nonalcoholic </a:t>
            </a:r>
            <a:r>
              <a:rPr lang="en-US" dirty="0" err="1"/>
              <a:t>steatohepatitis</a:t>
            </a:r>
            <a:endParaRPr lang="en-US" dirty="0"/>
          </a:p>
        </p:txBody>
      </p:sp>
      <p:pic>
        <p:nvPicPr>
          <p:cNvPr id="12" name="Picture 11"/>
          <p:cNvPicPr>
            <a:picLocks noChangeAspect="1"/>
          </p:cNvPicPr>
          <p:nvPr/>
        </p:nvPicPr>
        <p:blipFill>
          <a:blip r:embed="rId2"/>
          <a:stretch>
            <a:fillRect/>
          </a:stretch>
        </p:blipFill>
        <p:spPr>
          <a:xfrm>
            <a:off x="555046" y="2507821"/>
            <a:ext cx="8050056" cy="2866259"/>
          </a:xfrm>
          <a:prstGeom prst="rect">
            <a:avLst/>
          </a:prstGeom>
        </p:spPr>
      </p:pic>
    </p:spTree>
    <p:extLst>
      <p:ext uri="{BB962C8B-B14F-4D97-AF65-F5344CB8AC3E}">
        <p14:creationId xmlns:p14="http://schemas.microsoft.com/office/powerpoint/2010/main" val="25947359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Sequencing data are high-dimensional</a:t>
            </a:r>
          </a:p>
          <a:p>
            <a:pPr lvl="1"/>
            <a:r>
              <a:rPr lang="en-US" dirty="0" smtClean="0"/>
              <a:t>Therefore statistical analyses can be wildly optimistic</a:t>
            </a:r>
          </a:p>
          <a:p>
            <a:r>
              <a:rPr lang="en-US" dirty="0" smtClean="0"/>
              <a:t>Sequencing data are sparse</a:t>
            </a:r>
          </a:p>
          <a:p>
            <a:pPr lvl="1"/>
            <a:r>
              <a:rPr lang="en-US" dirty="0" smtClean="0"/>
              <a:t>Therefore we need to estimate many of our values</a:t>
            </a:r>
          </a:p>
          <a:p>
            <a:r>
              <a:rPr lang="en-US" dirty="0"/>
              <a:t>Sequencing data are compositional</a:t>
            </a:r>
          </a:p>
          <a:p>
            <a:pPr lvl="1"/>
            <a:r>
              <a:rPr lang="en-US" dirty="0" smtClean="0"/>
              <a:t>Therefore everything correlates with everything</a:t>
            </a:r>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15</a:t>
            </a:fld>
            <a:endParaRPr lang="en-US"/>
          </a:p>
        </p:txBody>
      </p:sp>
      <p:pic>
        <p:nvPicPr>
          <p:cNvPr id="6" name="Picture 5" descr="HWAP.pdf"/>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3897244" y="-2582859"/>
            <a:ext cx="1142999" cy="6858000"/>
          </a:xfrm>
          <a:prstGeom prst="rect">
            <a:avLst/>
          </a:prstGeom>
        </p:spPr>
      </p:pic>
    </p:spTree>
    <p:extLst>
      <p:ext uri="{BB962C8B-B14F-4D97-AF65-F5344CB8AC3E}">
        <p14:creationId xmlns:p14="http://schemas.microsoft.com/office/powerpoint/2010/main" val="6109262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solidFill>
              </a:rPr>
              <a:t>The biggest problem is -</a:t>
            </a:r>
            <a:endParaRPr lang="en-US" b="1" dirty="0">
              <a:solidFill>
                <a:schemeClr val="accent2"/>
              </a:solidFill>
            </a:endParaRPr>
          </a:p>
        </p:txBody>
      </p:sp>
      <p:sp>
        <p:nvSpPr>
          <p:cNvPr id="3" name="Content Placeholder 2"/>
          <p:cNvSpPr>
            <a:spLocks noGrp="1"/>
          </p:cNvSpPr>
          <p:nvPr>
            <p:ph idx="1"/>
          </p:nvPr>
        </p:nvSpPr>
        <p:spPr/>
        <p:txBody>
          <a:bodyPr>
            <a:normAutofit lnSpcReduction="100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a:t>
            </a:r>
          </a:p>
          <a:p>
            <a:r>
              <a:rPr lang="en-US" dirty="0">
                <a:solidFill>
                  <a:schemeClr val="bg1">
                    <a:lumMod val="75000"/>
                  </a:schemeClr>
                </a:solidFill>
              </a:rPr>
              <a:t>Sequencing data are compositional</a:t>
            </a:r>
          </a:p>
          <a:p>
            <a:pPr lvl="1"/>
            <a:r>
              <a:rPr lang="en-US" dirty="0">
                <a:solidFill>
                  <a:schemeClr val="bg1">
                    <a:lumMod val="75000"/>
                  </a:schemeClr>
                </a:solidFill>
              </a:rPr>
              <a:t>everything correlates with </a:t>
            </a:r>
            <a:r>
              <a:rPr lang="en-US" dirty="0" smtClean="0">
                <a:solidFill>
                  <a:schemeClr val="bg1">
                    <a:lumMod val="75000"/>
                  </a:schemeClr>
                </a:solidFill>
              </a:rPr>
              <a:t>everything</a:t>
            </a:r>
          </a:p>
          <a:p>
            <a:r>
              <a:rPr lang="en-US" b="1" dirty="0"/>
              <a:t>Most of us are unaware of the </a:t>
            </a:r>
            <a:r>
              <a:rPr lang="en-US" b="1" dirty="0" smtClean="0"/>
              <a:t>problems</a:t>
            </a:r>
            <a:endParaRPr lang="en-US" b="1" dirty="0">
              <a:solidFill>
                <a:schemeClr val="bg1"/>
              </a:solidFill>
            </a:endParaRPr>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16</a:t>
            </a:fld>
            <a:endParaRPr lang="en-US"/>
          </a:p>
        </p:txBody>
      </p:sp>
    </p:spTree>
    <p:extLst>
      <p:ext uri="{BB962C8B-B14F-4D97-AF65-F5344CB8AC3E}">
        <p14:creationId xmlns:p14="http://schemas.microsoft.com/office/powerpoint/2010/main" val="9597751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Karl Pearson - 1896</a:t>
            </a:r>
            <a:endParaRPr lang="en-US" dirty="0"/>
          </a:p>
        </p:txBody>
      </p:sp>
      <p:sp>
        <p:nvSpPr>
          <p:cNvPr id="3" name="Content Placeholder 2"/>
          <p:cNvSpPr>
            <a:spLocks noGrp="1"/>
          </p:cNvSpPr>
          <p:nvPr>
            <p:ph idx="1"/>
          </p:nvPr>
        </p:nvSpPr>
        <p:spPr>
          <a:xfrm>
            <a:off x="457200" y="1600200"/>
            <a:ext cx="5562600" cy="4525963"/>
          </a:xfrm>
        </p:spPr>
        <p:txBody>
          <a:bodyPr>
            <a:normAutofit fontScale="85000" lnSpcReduction="20000"/>
          </a:bodyPr>
          <a:lstStyle/>
          <a:p>
            <a:r>
              <a:rPr lang="en-US" dirty="0" smtClean="0"/>
              <a:t>From the above examples it will be seen that the method which judges of the intensity of organic correlation by the reduction of all absolute measures to indices, the denominators of which are some one absolute measurement, is not free from obscurity; for this method would give the major portion of the observed index correlation had the parts of the animal been thrown together at random, i.e., if there were no organic correlation at all</a:t>
            </a:r>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17</a:t>
            </a:fld>
            <a:endParaRPr lang="en-US"/>
          </a:p>
        </p:txBody>
      </p:sp>
      <p:pic>
        <p:nvPicPr>
          <p:cNvPr id="6" name="Picture 5"/>
          <p:cNvPicPr>
            <a:picLocks noChangeAspect="1"/>
          </p:cNvPicPr>
          <p:nvPr/>
        </p:nvPicPr>
        <p:blipFill>
          <a:blip r:embed="rId2"/>
          <a:stretch>
            <a:fillRect/>
          </a:stretch>
        </p:blipFill>
        <p:spPr>
          <a:xfrm>
            <a:off x="6157756" y="1878944"/>
            <a:ext cx="2794000" cy="3975100"/>
          </a:xfrm>
          <a:prstGeom prst="rect">
            <a:avLst/>
          </a:prstGeom>
        </p:spPr>
      </p:pic>
    </p:spTree>
    <p:extLst>
      <p:ext uri="{BB962C8B-B14F-4D97-AF65-F5344CB8AC3E}">
        <p14:creationId xmlns:p14="http://schemas.microsoft.com/office/powerpoint/2010/main" val="13307285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Karl Pearson - 1896</a:t>
            </a:r>
            <a:endParaRPr lang="en-US" dirty="0"/>
          </a:p>
        </p:txBody>
      </p:sp>
      <p:sp>
        <p:nvSpPr>
          <p:cNvPr id="3" name="Content Placeholder 2"/>
          <p:cNvSpPr>
            <a:spLocks noGrp="1"/>
          </p:cNvSpPr>
          <p:nvPr>
            <p:ph idx="1"/>
          </p:nvPr>
        </p:nvSpPr>
        <p:spPr>
          <a:xfrm>
            <a:off x="457200" y="1600200"/>
            <a:ext cx="5562600" cy="1761565"/>
          </a:xfrm>
        </p:spPr>
        <p:txBody>
          <a:bodyPr>
            <a:normAutofit fontScale="85000" lnSpcReduction="20000"/>
          </a:bodyPr>
          <a:lstStyle/>
          <a:p>
            <a:r>
              <a:rPr lang="en-US" b="1" dirty="0"/>
              <a:t>In other words </a:t>
            </a:r>
            <a:r>
              <a:rPr lang="en-US" b="1" dirty="0" smtClean="0"/>
              <a:t>–datasets of constant sum </a:t>
            </a:r>
            <a:r>
              <a:rPr lang="en-US" b="1" dirty="0"/>
              <a:t>are not what they seem to </a:t>
            </a:r>
            <a:r>
              <a:rPr lang="en-US" b="1" dirty="0" smtClean="0"/>
              <a:t>be: spurious </a:t>
            </a:r>
            <a:r>
              <a:rPr lang="en-US" b="1" dirty="0"/>
              <a:t>correlation is a major unappreciated problem whenever a ratio is involved</a:t>
            </a:r>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18</a:t>
            </a:fld>
            <a:endParaRPr lang="en-US"/>
          </a:p>
        </p:txBody>
      </p:sp>
      <p:pic>
        <p:nvPicPr>
          <p:cNvPr id="6" name="Picture 5"/>
          <p:cNvPicPr>
            <a:picLocks noChangeAspect="1"/>
          </p:cNvPicPr>
          <p:nvPr/>
        </p:nvPicPr>
        <p:blipFill>
          <a:blip r:embed="rId2"/>
          <a:stretch>
            <a:fillRect/>
          </a:stretch>
        </p:blipFill>
        <p:spPr>
          <a:xfrm>
            <a:off x="6157756" y="1878944"/>
            <a:ext cx="2794000" cy="3975100"/>
          </a:xfrm>
          <a:prstGeom prst="rect">
            <a:avLst/>
          </a:prstGeom>
        </p:spPr>
      </p:pic>
      <p:pic>
        <p:nvPicPr>
          <p:cNvPr id="7" name="Picture 6" descr="correlation-1.pdf"/>
          <p:cNvPicPr>
            <a:picLocks noChangeAspect="1"/>
          </p:cNvPicPr>
          <p:nvPr/>
        </p:nvPicPr>
        <p:blipFill rotWithShape="1">
          <a:blip r:embed="rId3" cstate="screen">
            <a:extLst>
              <a:ext uri="{28A0092B-C50C-407E-A947-70E740481C1C}">
                <a14:useLocalDpi xmlns:a14="http://schemas.microsoft.com/office/drawing/2010/main"/>
              </a:ext>
            </a:extLst>
          </a:blip>
          <a:srcRect t="17797"/>
          <a:stretch/>
        </p:blipFill>
        <p:spPr>
          <a:xfrm>
            <a:off x="838200" y="3466354"/>
            <a:ext cx="4572000" cy="2777004"/>
          </a:xfrm>
          <a:prstGeom prst="rect">
            <a:avLst/>
          </a:prstGeom>
        </p:spPr>
      </p:pic>
      <p:sp>
        <p:nvSpPr>
          <p:cNvPr id="8" name="TextBox 7"/>
          <p:cNvSpPr txBox="1"/>
          <p:nvPr/>
        </p:nvSpPr>
        <p:spPr>
          <a:xfrm>
            <a:off x="2773331" y="5730508"/>
            <a:ext cx="1124790" cy="369332"/>
          </a:xfrm>
          <a:prstGeom prst="rect">
            <a:avLst/>
          </a:prstGeom>
          <a:solidFill>
            <a:schemeClr val="bg1"/>
          </a:solidFill>
        </p:spPr>
        <p:txBody>
          <a:bodyPr wrap="none" rtlCol="0">
            <a:spAutoFit/>
          </a:bodyPr>
          <a:lstStyle/>
          <a:p>
            <a:r>
              <a:rPr lang="en-US" dirty="0" smtClean="0"/>
              <a:t>RV 1/RV 3</a:t>
            </a:r>
            <a:endParaRPr lang="en-US" dirty="0"/>
          </a:p>
        </p:txBody>
      </p:sp>
      <p:sp>
        <p:nvSpPr>
          <p:cNvPr id="9" name="TextBox 8"/>
          <p:cNvSpPr txBox="1"/>
          <p:nvPr/>
        </p:nvSpPr>
        <p:spPr>
          <a:xfrm rot="16200000">
            <a:off x="454940" y="4336348"/>
            <a:ext cx="1124790" cy="369332"/>
          </a:xfrm>
          <a:prstGeom prst="rect">
            <a:avLst/>
          </a:prstGeom>
          <a:solidFill>
            <a:schemeClr val="bg1"/>
          </a:solidFill>
        </p:spPr>
        <p:txBody>
          <a:bodyPr wrap="none" rtlCol="0">
            <a:spAutoFit/>
          </a:bodyPr>
          <a:lstStyle/>
          <a:p>
            <a:r>
              <a:rPr lang="en-US" dirty="0" smtClean="0"/>
              <a:t>RV 2/RV 3</a:t>
            </a:r>
            <a:endParaRPr lang="en-US" dirty="0"/>
          </a:p>
        </p:txBody>
      </p:sp>
    </p:spTree>
    <p:extLst>
      <p:ext uri="{BB962C8B-B14F-4D97-AF65-F5344CB8AC3E}">
        <p14:creationId xmlns:p14="http://schemas.microsoft.com/office/powerpoint/2010/main" val="37101456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Compositional data are constant sum datasets </a:t>
            </a:r>
          </a:p>
          <a:p>
            <a:pPr lvl="1"/>
            <a:r>
              <a:rPr lang="en-US" dirty="0"/>
              <a:t>E</a:t>
            </a:r>
            <a:r>
              <a:rPr lang="en-US" dirty="0" smtClean="0"/>
              <a:t>ither imposed or by design </a:t>
            </a:r>
            <a:r>
              <a:rPr lang="en-US" sz="1300" dirty="0" smtClean="0"/>
              <a:t>(</a:t>
            </a:r>
            <a:r>
              <a:rPr lang="en-US" sz="1300" dirty="0" err="1" smtClean="0"/>
              <a:t>Aitchison</a:t>
            </a:r>
            <a:r>
              <a:rPr lang="en-US" sz="1300" dirty="0" smtClean="0"/>
              <a:t>, 1986)</a:t>
            </a:r>
          </a:p>
          <a:p>
            <a:pPr lvl="1"/>
            <a:r>
              <a:rPr lang="en-US" dirty="0" smtClean="0"/>
              <a:t>Proportions, %, ppm</a:t>
            </a:r>
            <a:endParaRPr lang="en-US" dirty="0"/>
          </a:p>
          <a:p>
            <a:pPr lvl="1"/>
            <a:r>
              <a:rPr lang="en-US" b="1" u="sng" dirty="0" smtClean="0">
                <a:solidFill>
                  <a:srgbClr val="FF0000"/>
                </a:solidFill>
              </a:rPr>
              <a:t>Reads per instrument capacity</a:t>
            </a:r>
          </a:p>
          <a:p>
            <a:pPr lvl="1"/>
            <a:endParaRPr lang="en-US" dirty="0"/>
          </a:p>
          <a:p>
            <a:r>
              <a:rPr lang="en-US" dirty="0" smtClean="0"/>
              <a:t>Recall that the sequencer imposes an arbitrary limit on the number of reads obtained</a:t>
            </a:r>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19</a:t>
            </a:fld>
            <a:endParaRPr lang="en-US"/>
          </a:p>
        </p:txBody>
      </p:sp>
      <p:pic>
        <p:nvPicPr>
          <p:cNvPr id="7" name="Picture 6" descr="CoDa.pd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7115" y="274638"/>
            <a:ext cx="3160641" cy="1142999"/>
          </a:xfrm>
          <a:prstGeom prst="rect">
            <a:avLst/>
          </a:prstGeom>
        </p:spPr>
      </p:pic>
    </p:spTree>
    <p:extLst>
      <p:ext uri="{BB962C8B-B14F-4D97-AF65-F5344CB8AC3E}">
        <p14:creationId xmlns:p14="http://schemas.microsoft.com/office/powerpoint/2010/main" val="23610540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is all about me!</a:t>
            </a:r>
            <a:endParaRPr lang="en-US" dirty="0"/>
          </a:p>
        </p:txBody>
      </p:sp>
      <p:sp>
        <p:nvSpPr>
          <p:cNvPr id="3" name="Content Placeholder 2"/>
          <p:cNvSpPr>
            <a:spLocks noGrp="1"/>
          </p:cNvSpPr>
          <p:nvPr>
            <p:ph idx="1"/>
          </p:nvPr>
        </p:nvSpPr>
        <p:spPr>
          <a:xfrm>
            <a:off x="457200" y="2298981"/>
            <a:ext cx="3651624" cy="3049179"/>
          </a:xfrm>
        </p:spPr>
        <p:txBody>
          <a:bodyPr/>
          <a:lstStyle/>
          <a:p>
            <a:pPr marL="0" indent="0">
              <a:buNone/>
            </a:pPr>
            <a:r>
              <a:rPr lang="en-US" dirty="0" smtClean="0"/>
              <a:t>Where I am in a personal journey to understand </a:t>
            </a:r>
            <a:r>
              <a:rPr lang="en-US" dirty="0" smtClean="0"/>
              <a:t>the new reality in biology </a:t>
            </a:r>
            <a:r>
              <a:rPr lang="en-US" dirty="0" smtClean="0"/>
              <a:t>and biomedical </a:t>
            </a:r>
            <a:r>
              <a:rPr lang="en-US" dirty="0" smtClean="0"/>
              <a:t>science</a:t>
            </a:r>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a:t>
            </a:fld>
            <a:endParaRPr lang="en-US"/>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41" y="1918821"/>
            <a:ext cx="4288118" cy="3810000"/>
          </a:xfrm>
          <a:prstGeom prst="rect">
            <a:avLst/>
          </a:prstGeom>
        </p:spPr>
      </p:pic>
      <p:sp>
        <p:nvSpPr>
          <p:cNvPr id="6" name="TextBox 5"/>
          <p:cNvSpPr txBox="1"/>
          <p:nvPr/>
        </p:nvSpPr>
        <p:spPr>
          <a:xfrm>
            <a:off x="1840247" y="1530874"/>
            <a:ext cx="5470368" cy="369332"/>
          </a:xfrm>
          <a:prstGeom prst="rect">
            <a:avLst/>
          </a:prstGeom>
          <a:noFill/>
        </p:spPr>
        <p:txBody>
          <a:bodyPr wrap="none" rtlCol="0">
            <a:spAutoFit/>
          </a:bodyPr>
          <a:lstStyle/>
          <a:p>
            <a:r>
              <a:rPr lang="en-US" dirty="0">
                <a:solidFill>
                  <a:srgbClr val="BFBFBF"/>
                </a:solidFill>
              </a:rPr>
              <a:t>p</a:t>
            </a:r>
            <a:r>
              <a:rPr lang="en-US" dirty="0" smtClean="0">
                <a:solidFill>
                  <a:srgbClr val="BFBFBF"/>
                </a:solidFill>
              </a:rPr>
              <a:t>hage to flies to molecular evolution to </a:t>
            </a:r>
            <a:r>
              <a:rPr lang="en-US" dirty="0" err="1" smtClean="0">
                <a:solidFill>
                  <a:srgbClr val="BFBFBF"/>
                </a:solidFill>
              </a:rPr>
              <a:t>microbiome</a:t>
            </a:r>
            <a:r>
              <a:rPr lang="en-US" dirty="0" smtClean="0">
                <a:solidFill>
                  <a:srgbClr val="BFBFBF"/>
                </a:solidFill>
              </a:rPr>
              <a:t> to ?</a:t>
            </a:r>
            <a:endParaRPr lang="en-US" dirty="0">
              <a:solidFill>
                <a:srgbClr val="BFBFBF"/>
              </a:solidFill>
            </a:endParaRPr>
          </a:p>
        </p:txBody>
      </p:sp>
    </p:spTree>
    <p:extLst>
      <p:ext uri="{BB962C8B-B14F-4D97-AF65-F5344CB8AC3E}">
        <p14:creationId xmlns:p14="http://schemas.microsoft.com/office/powerpoint/2010/main" val="40444876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is geometrical</a:t>
            </a:r>
            <a:endParaRPr lang="en-US" sz="1300" dirty="0"/>
          </a:p>
        </p:txBody>
      </p:sp>
      <p:sp>
        <p:nvSpPr>
          <p:cNvPr id="3" name="Footer Placeholder 2"/>
          <p:cNvSpPr>
            <a:spLocks noGrp="1"/>
          </p:cNvSpPr>
          <p:nvPr>
            <p:ph type="ftr" sz="quarter" idx="11"/>
          </p:nvPr>
        </p:nvSpPr>
        <p:spPr/>
        <p:txBody>
          <a:bodyPr/>
          <a:lstStyle/>
          <a:p>
            <a:r>
              <a:rPr lang="en-US" smtClean="0"/>
              <a:t>Biochem Forum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20</a:t>
            </a:fld>
            <a:endParaRPr lang="en-US"/>
          </a:p>
        </p:txBody>
      </p:sp>
      <p:pic>
        <p:nvPicPr>
          <p:cNvPr id="5" name="Picture 4"/>
          <p:cNvPicPr>
            <a:picLocks noChangeAspect="1"/>
          </p:cNvPicPr>
          <p:nvPr/>
        </p:nvPicPr>
        <p:blipFill>
          <a:blip r:embed="rId3"/>
          <a:stretch>
            <a:fillRect/>
          </a:stretch>
        </p:blipFill>
        <p:spPr>
          <a:xfrm>
            <a:off x="812800" y="1543012"/>
            <a:ext cx="7874000" cy="2606565"/>
          </a:xfrm>
          <a:prstGeom prst="rect">
            <a:avLst/>
          </a:prstGeom>
        </p:spPr>
      </p:pic>
      <p:sp>
        <p:nvSpPr>
          <p:cNvPr id="6" name="TextBox 5"/>
          <p:cNvSpPr txBox="1"/>
          <p:nvPr/>
        </p:nvSpPr>
        <p:spPr>
          <a:xfrm>
            <a:off x="3124200" y="4811059"/>
            <a:ext cx="2520379" cy="923330"/>
          </a:xfrm>
          <a:prstGeom prst="rect">
            <a:avLst/>
          </a:prstGeom>
          <a:noFill/>
        </p:spPr>
        <p:txBody>
          <a:bodyPr wrap="none" rtlCol="0">
            <a:spAutoFit/>
          </a:bodyPr>
          <a:lstStyle/>
          <a:p>
            <a:pPr algn="ctr"/>
            <a:r>
              <a:rPr lang="en-US" dirty="0" smtClean="0"/>
              <a:t>X = [x1,x2,x3] = anything</a:t>
            </a:r>
          </a:p>
          <a:p>
            <a:pPr algn="ctr"/>
            <a:r>
              <a:rPr lang="en-US" b="1" dirty="0" smtClean="0"/>
              <a:t>Is not</a:t>
            </a:r>
          </a:p>
          <a:p>
            <a:pPr algn="ctr"/>
            <a:r>
              <a:rPr lang="en-US" dirty="0" smtClean="0"/>
              <a:t>X = </a:t>
            </a:r>
            <a:r>
              <a:rPr lang="en-US" dirty="0"/>
              <a:t>[x1,x2,x3] = </a:t>
            </a:r>
            <a:r>
              <a:rPr lang="en-US" dirty="0" smtClean="0"/>
              <a:t>constant</a:t>
            </a:r>
            <a:endParaRPr lang="en-US" dirty="0"/>
          </a:p>
        </p:txBody>
      </p:sp>
    </p:spTree>
    <p:extLst>
      <p:ext uri="{BB962C8B-B14F-4D97-AF65-F5344CB8AC3E}">
        <p14:creationId xmlns:p14="http://schemas.microsoft.com/office/powerpoint/2010/main" val="19039551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is geometrical</a:t>
            </a:r>
            <a:endParaRPr lang="en-US" sz="1300" dirty="0"/>
          </a:p>
        </p:txBody>
      </p:sp>
      <p:sp>
        <p:nvSpPr>
          <p:cNvPr id="3" name="Footer Placeholder 2"/>
          <p:cNvSpPr>
            <a:spLocks noGrp="1"/>
          </p:cNvSpPr>
          <p:nvPr>
            <p:ph type="ftr" sz="quarter" idx="11"/>
          </p:nvPr>
        </p:nvSpPr>
        <p:spPr/>
        <p:txBody>
          <a:bodyPr/>
          <a:lstStyle/>
          <a:p>
            <a:r>
              <a:rPr lang="en-US" smtClean="0"/>
              <a:t>Biochem Forum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21</a:t>
            </a:fld>
            <a:endParaRPr lang="en-US"/>
          </a:p>
        </p:txBody>
      </p:sp>
      <p:pic>
        <p:nvPicPr>
          <p:cNvPr id="7" name="Picture 6"/>
          <p:cNvPicPr>
            <a:picLocks noChangeAspect="1"/>
          </p:cNvPicPr>
          <p:nvPr/>
        </p:nvPicPr>
        <p:blipFill>
          <a:blip r:embed="rId3"/>
          <a:stretch>
            <a:fillRect/>
          </a:stretch>
        </p:blipFill>
        <p:spPr>
          <a:xfrm>
            <a:off x="4229100" y="1736911"/>
            <a:ext cx="3581400" cy="3670300"/>
          </a:xfrm>
          <a:prstGeom prst="rect">
            <a:avLst/>
          </a:prstGeom>
        </p:spPr>
      </p:pic>
      <p:sp>
        <p:nvSpPr>
          <p:cNvPr id="8" name="TextBox 7"/>
          <p:cNvSpPr txBox="1"/>
          <p:nvPr/>
        </p:nvSpPr>
        <p:spPr>
          <a:xfrm>
            <a:off x="717175" y="1761378"/>
            <a:ext cx="3407336" cy="3785652"/>
          </a:xfrm>
          <a:prstGeom prst="rect">
            <a:avLst/>
          </a:prstGeom>
          <a:noFill/>
        </p:spPr>
        <p:txBody>
          <a:bodyPr wrap="square" rtlCol="0">
            <a:spAutoFit/>
          </a:bodyPr>
          <a:lstStyle/>
          <a:p>
            <a:pPr marL="285750" indent="-285750">
              <a:buFont typeface="Arial"/>
              <a:buChar char="•"/>
            </a:pPr>
            <a:r>
              <a:rPr lang="en-US" sz="2400" dirty="0" smtClean="0"/>
              <a:t>Data are </a:t>
            </a:r>
            <a:r>
              <a:rPr lang="en-US" sz="2400" dirty="0" smtClean="0"/>
              <a:t>bounded by real numbers that must be positive</a:t>
            </a:r>
          </a:p>
          <a:p>
            <a:pPr marL="285750" indent="-285750">
              <a:buFont typeface="Arial"/>
              <a:buChar char="•"/>
            </a:pPr>
            <a:endParaRPr lang="en-US" sz="2400" dirty="0"/>
          </a:p>
          <a:p>
            <a:pPr marL="285750" indent="-285750">
              <a:buFont typeface="Arial"/>
              <a:buChar char="•"/>
            </a:pPr>
            <a:r>
              <a:rPr lang="en-US" sz="2400" dirty="0" smtClean="0"/>
              <a:t>A value of 0 represents an infinity on one or more axes</a:t>
            </a:r>
          </a:p>
          <a:p>
            <a:pPr marL="285750" indent="-285750">
              <a:buFont typeface="Arial"/>
              <a:buChar char="•"/>
            </a:pPr>
            <a:endParaRPr lang="en-US" sz="2400" dirty="0" smtClean="0"/>
          </a:p>
          <a:p>
            <a:pPr marL="285750" indent="-285750">
              <a:buFont typeface="Arial"/>
              <a:buChar char="•"/>
            </a:pPr>
            <a:r>
              <a:rPr lang="en-US" sz="2400" dirty="0" smtClean="0"/>
              <a:t>Differences are non-linear</a:t>
            </a:r>
            <a:endParaRPr lang="en-US" sz="2400" dirty="0"/>
          </a:p>
        </p:txBody>
      </p:sp>
    </p:spTree>
    <p:extLst>
      <p:ext uri="{BB962C8B-B14F-4D97-AF65-F5344CB8AC3E}">
        <p14:creationId xmlns:p14="http://schemas.microsoft.com/office/powerpoint/2010/main" val="905766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NON-LINEAR RESPONSE</a:t>
            </a:r>
            <a:endParaRPr lang="en-US" sz="1300" dirty="0"/>
          </a:p>
        </p:txBody>
      </p:sp>
      <p:sp>
        <p:nvSpPr>
          <p:cNvPr id="3" name="Footer Placeholder 2"/>
          <p:cNvSpPr>
            <a:spLocks noGrp="1"/>
          </p:cNvSpPr>
          <p:nvPr>
            <p:ph type="ftr" sz="quarter" idx="11"/>
          </p:nvPr>
        </p:nvSpPr>
        <p:spPr/>
        <p:txBody>
          <a:bodyPr/>
          <a:lstStyle/>
          <a:p>
            <a:r>
              <a:rPr lang="en-US" smtClean="0"/>
              <a:t>Biochem Forum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22</a:t>
            </a:fld>
            <a:endParaRPr lang="en-US"/>
          </a:p>
        </p:txBody>
      </p:sp>
      <p:pic>
        <p:nvPicPr>
          <p:cNvPr id="11" name="Content Placeholder 10" descr="effect_of_clr.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0610" r="33274"/>
          <a:stretch/>
        </p:blipFill>
        <p:spPr>
          <a:xfrm>
            <a:off x="457200" y="1600200"/>
            <a:ext cx="5250329" cy="4525963"/>
          </a:xfrm>
        </p:spPr>
      </p:pic>
      <p:sp>
        <p:nvSpPr>
          <p:cNvPr id="12" name="Rectangle 11"/>
          <p:cNvSpPr/>
          <p:nvPr/>
        </p:nvSpPr>
        <p:spPr>
          <a:xfrm>
            <a:off x="1404756" y="3368520"/>
            <a:ext cx="6569651" cy="2677656"/>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a:t>	</a:t>
            </a:r>
            <a:r>
              <a:rPr lang="en-US" sz="1200" dirty="0" smtClean="0"/>
              <a:t>									</a:t>
            </a:r>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
        <p:nvSpPr>
          <p:cNvPr id="6" name="TextBox 5"/>
          <p:cNvSpPr txBox="1"/>
          <p:nvPr/>
        </p:nvSpPr>
        <p:spPr>
          <a:xfrm>
            <a:off x="6409764" y="2704353"/>
            <a:ext cx="2142565" cy="2031325"/>
          </a:xfrm>
          <a:prstGeom prst="rect">
            <a:avLst/>
          </a:prstGeom>
          <a:noFill/>
        </p:spPr>
        <p:txBody>
          <a:bodyPr wrap="square" rtlCol="0">
            <a:spAutoFit/>
          </a:bodyPr>
          <a:lstStyle/>
          <a:p>
            <a:r>
              <a:rPr lang="en-US" dirty="0" smtClean="0"/>
              <a:t>Here we can see the non-linear relationship between what we want to examine, and what we can examine!</a:t>
            </a:r>
          </a:p>
        </p:txBody>
      </p:sp>
    </p:spTree>
    <p:extLst>
      <p:ext uri="{BB962C8B-B14F-4D97-AF65-F5344CB8AC3E}">
        <p14:creationId xmlns:p14="http://schemas.microsoft.com/office/powerpoint/2010/main" val="42413447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a:t>
            </a:r>
            <a:r>
              <a:rPr lang="en-US" dirty="0" smtClean="0"/>
              <a:t>nd NEGATIVE CORRELATIONS</a:t>
            </a:r>
            <a:endParaRPr lang="en-US" sz="1300" dirty="0"/>
          </a:p>
        </p:txBody>
      </p:sp>
      <p:sp>
        <p:nvSpPr>
          <p:cNvPr id="3" name="Footer Placeholder 2"/>
          <p:cNvSpPr>
            <a:spLocks noGrp="1"/>
          </p:cNvSpPr>
          <p:nvPr>
            <p:ph type="ftr" sz="quarter" idx="11"/>
          </p:nvPr>
        </p:nvSpPr>
        <p:spPr/>
        <p:txBody>
          <a:bodyPr/>
          <a:lstStyle/>
          <a:p>
            <a:r>
              <a:rPr lang="en-US" smtClean="0"/>
              <a:t>Biochem Forum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23</a:t>
            </a:fld>
            <a:endParaRPr lang="en-US"/>
          </a:p>
        </p:txBody>
      </p:sp>
      <p:pic>
        <p:nvPicPr>
          <p:cNvPr id="11" name="Content Placeholder 10" descr="effect_of_clr.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0610" r="33274"/>
          <a:stretch/>
        </p:blipFill>
        <p:spPr>
          <a:xfrm>
            <a:off x="457200" y="1600200"/>
            <a:ext cx="5250329" cy="4525963"/>
          </a:xfrm>
        </p:spPr>
      </p:pic>
      <p:sp>
        <p:nvSpPr>
          <p:cNvPr id="12" name="Rectangle 11"/>
          <p:cNvSpPr/>
          <p:nvPr/>
        </p:nvSpPr>
        <p:spPr>
          <a:xfrm>
            <a:off x="1404756" y="3368520"/>
            <a:ext cx="6569651" cy="2677656"/>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a:t>	</a:t>
            </a:r>
            <a:r>
              <a:rPr lang="en-US" sz="1200" dirty="0" smtClean="0"/>
              <a:t>									</a:t>
            </a:r>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
        <p:nvSpPr>
          <p:cNvPr id="6" name="TextBox 5"/>
          <p:cNvSpPr txBox="1"/>
          <p:nvPr/>
        </p:nvSpPr>
        <p:spPr>
          <a:xfrm>
            <a:off x="6245413" y="3048000"/>
            <a:ext cx="2315882" cy="1477328"/>
          </a:xfrm>
          <a:prstGeom prst="rect">
            <a:avLst/>
          </a:prstGeom>
          <a:noFill/>
        </p:spPr>
        <p:txBody>
          <a:bodyPr wrap="square" rtlCol="0">
            <a:spAutoFit/>
          </a:bodyPr>
          <a:lstStyle/>
          <a:p>
            <a:r>
              <a:rPr lang="en-US" dirty="0" smtClean="0"/>
              <a:t>Here we can see the negative correlation bias – if one thing goes up, something else has to go down</a:t>
            </a:r>
            <a:endParaRPr lang="en-US" dirty="0"/>
          </a:p>
        </p:txBody>
      </p:sp>
    </p:spTree>
    <p:extLst>
      <p:ext uri="{BB962C8B-B14F-4D97-AF65-F5344CB8AC3E}">
        <p14:creationId xmlns:p14="http://schemas.microsoft.com/office/powerpoint/2010/main" val="5424409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Log-ratio transformations</a:t>
            </a:r>
            <a:endParaRPr lang="en-US" sz="1300" dirty="0"/>
          </a:p>
        </p:txBody>
      </p:sp>
      <p:sp>
        <p:nvSpPr>
          <p:cNvPr id="3" name="Footer Placeholder 2"/>
          <p:cNvSpPr>
            <a:spLocks noGrp="1"/>
          </p:cNvSpPr>
          <p:nvPr>
            <p:ph type="ftr" sz="quarter" idx="11"/>
          </p:nvPr>
        </p:nvSpPr>
        <p:spPr/>
        <p:txBody>
          <a:bodyPr/>
          <a:lstStyle/>
          <a:p>
            <a:r>
              <a:rPr lang="en-US" smtClean="0"/>
              <a:t>Biochem Forum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24</a:t>
            </a:fld>
            <a:endParaRPr lang="en-US"/>
          </a:p>
        </p:txBody>
      </p:sp>
      <p:pic>
        <p:nvPicPr>
          <p:cNvPr id="11" name="Content Placeholder 10" descr="effect_of_clr.pdf"/>
          <p:cNvPicPr>
            <a:picLocks noGrp="1" noChangeAspect="1"/>
          </p:cNvPicPr>
          <p:nvPr>
            <p:ph idx="1"/>
          </p:nvPr>
        </p:nvPicPr>
        <p:blipFill>
          <a:blip r:embed="rId3" cstate="screen">
            <a:extLst>
              <a:ext uri="{28A0092B-C50C-407E-A947-70E740481C1C}">
                <a14:useLocalDpi xmlns:a14="http://schemas.microsoft.com/office/drawing/2010/main"/>
              </a:ext>
            </a:extLst>
          </a:blip>
          <a:srcRect l="-10610" r="-10610"/>
          <a:stretch>
            <a:fillRect/>
          </a:stretch>
        </p:blipFill>
        <p:spPr/>
      </p:pic>
      <p:sp>
        <p:nvSpPr>
          <p:cNvPr id="12" name="Rectangle 11"/>
          <p:cNvSpPr/>
          <p:nvPr/>
        </p:nvSpPr>
        <p:spPr>
          <a:xfrm>
            <a:off x="1404756" y="3368520"/>
            <a:ext cx="6569651" cy="3046987"/>
          </a:xfrm>
          <a:prstGeom prst="rect">
            <a:avLst/>
          </a:prstGeom>
        </p:spPr>
        <p:txBody>
          <a:bodyPr wrap="square">
            <a:spAutoFit/>
          </a:bodyPr>
          <a:lstStyle/>
          <a:p>
            <a:pPr indent="-57150"/>
            <a:r>
              <a:rPr lang="en-US" sz="1200" dirty="0" smtClean="0"/>
              <a:t>                   x </a:t>
            </a:r>
            <a:r>
              <a:rPr lang="en-US" sz="1200" dirty="0"/>
              <a:t>=[x</a:t>
            </a:r>
            <a:r>
              <a:rPr lang="en-US" sz="1200" baseline="-25000" dirty="0"/>
              <a:t>1</a:t>
            </a:r>
            <a:r>
              <a:rPr lang="en-US" sz="1200" dirty="0"/>
              <a:t>,x</a:t>
            </a:r>
            <a:r>
              <a:rPr lang="en-US" sz="1200" baseline="-25000" dirty="0"/>
              <a:t>2</a:t>
            </a:r>
            <a:r>
              <a:rPr lang="en-US" sz="1200" dirty="0"/>
              <a:t> … </a:t>
            </a:r>
            <a:r>
              <a:rPr lang="en-US" sz="1200" dirty="0" err="1"/>
              <a:t>x</a:t>
            </a:r>
            <a:r>
              <a:rPr lang="en-US" sz="1200" baseline="-25000" dirty="0" err="1"/>
              <a:t>n</a:t>
            </a:r>
            <a:r>
              <a:rPr lang="en-US" sz="1200" dirty="0" smtClean="0"/>
              <a:t>]                                     p </a:t>
            </a:r>
            <a:r>
              <a:rPr lang="en-US" sz="1200" dirty="0"/>
              <a:t>=[p</a:t>
            </a:r>
            <a:r>
              <a:rPr lang="en-US" sz="1200" baseline="-25000" dirty="0"/>
              <a:t>1</a:t>
            </a:r>
            <a:r>
              <a:rPr lang="en-US" sz="1200" dirty="0"/>
              <a:t>,p</a:t>
            </a:r>
            <a:r>
              <a:rPr lang="en-US" sz="1200" baseline="-25000" dirty="0"/>
              <a:t>2</a:t>
            </a:r>
            <a:r>
              <a:rPr lang="en-US" sz="1200" dirty="0"/>
              <a:t> … </a:t>
            </a:r>
            <a:r>
              <a:rPr lang="en-US" sz="1200" dirty="0" err="1"/>
              <a:t>p</a:t>
            </a:r>
            <a:r>
              <a:rPr lang="en-US" sz="1200" baseline="-25000" dirty="0" err="1"/>
              <a:t>n</a:t>
            </a:r>
            <a:r>
              <a:rPr lang="en-US" sz="1200" dirty="0" smtClean="0"/>
              <a:t>]                              </a:t>
            </a:r>
            <a:r>
              <a:rPr lang="en-US" sz="1200" dirty="0" err="1" smtClean="0"/>
              <a:t>clr</a:t>
            </a:r>
            <a:r>
              <a:rPr lang="en-US" sz="1200" dirty="0"/>
              <a:t>(x) = </a:t>
            </a:r>
            <a:r>
              <a:rPr lang="en-US" sz="1200" dirty="0" smtClean="0"/>
              <a:t>[log2</a:t>
            </a:r>
            <a:r>
              <a:rPr lang="en-US" sz="1200" dirty="0"/>
              <a:t>(x</a:t>
            </a:r>
            <a:r>
              <a:rPr lang="en-US" sz="1200" baseline="-25000" dirty="0"/>
              <a:t>1</a:t>
            </a:r>
            <a:r>
              <a:rPr lang="en-US" sz="1200" dirty="0"/>
              <a:t>/</a:t>
            </a:r>
            <a:r>
              <a:rPr lang="en-US" sz="1200" dirty="0" err="1"/>
              <a:t>gx</a:t>
            </a:r>
            <a:r>
              <a:rPr lang="en-US" sz="1200" dirty="0"/>
              <a:t>), </a:t>
            </a:r>
            <a:endParaRPr lang="en-US" sz="1200" dirty="0" smtClean="0"/>
          </a:p>
          <a:p>
            <a:pPr indent="-57150"/>
            <a:r>
              <a:rPr lang="en-US" sz="1200" dirty="0"/>
              <a:t>	</a:t>
            </a:r>
            <a:r>
              <a:rPr lang="en-US" sz="1200" dirty="0" smtClean="0"/>
              <a:t>									    log2</a:t>
            </a:r>
            <a:r>
              <a:rPr lang="en-US" sz="1200" dirty="0"/>
              <a:t>(x</a:t>
            </a:r>
            <a:r>
              <a:rPr lang="en-US" sz="1200" baseline="-25000" dirty="0"/>
              <a:t>2</a:t>
            </a:r>
            <a:r>
              <a:rPr lang="en-US" sz="1200" dirty="0"/>
              <a:t>/</a:t>
            </a:r>
            <a:r>
              <a:rPr lang="en-US" sz="1200" dirty="0" err="1"/>
              <a:t>gx</a:t>
            </a:r>
            <a:r>
              <a:rPr lang="en-US" sz="1200" dirty="0"/>
              <a:t>) </a:t>
            </a:r>
            <a:r>
              <a:rPr lang="en-US" sz="1200" dirty="0" smtClean="0"/>
              <a:t>… </a:t>
            </a:r>
            <a:r>
              <a:rPr lang="en-US" sz="1200" dirty="0"/>
              <a:t>log2(</a:t>
            </a:r>
            <a:r>
              <a:rPr lang="en-US" sz="1200" dirty="0" err="1"/>
              <a:t>x</a:t>
            </a:r>
            <a:r>
              <a:rPr lang="en-US" sz="1200" baseline="-25000" dirty="0" err="1"/>
              <a:t>n</a:t>
            </a:r>
            <a:r>
              <a:rPr lang="en-US" sz="1200" dirty="0"/>
              <a:t>/</a:t>
            </a:r>
            <a:r>
              <a:rPr lang="en-US" sz="1200" dirty="0" err="1"/>
              <a:t>gx</a:t>
            </a:r>
            <a:r>
              <a:rPr lang="en-US" sz="1200" dirty="0"/>
              <a:t>)</a:t>
            </a:r>
            <a:r>
              <a:rPr lang="en-US" sz="1200" dirty="0" smtClean="0"/>
              <a:t>]</a:t>
            </a:r>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smtClean="0"/>
          </a:p>
          <a:p>
            <a:pPr indent="-57150"/>
            <a:endParaRPr lang="en-US" sz="1200" dirty="0"/>
          </a:p>
          <a:p>
            <a:pPr indent="-57150"/>
            <a:endParaRPr lang="en-US" sz="1200" dirty="0"/>
          </a:p>
          <a:p>
            <a:pPr indent="-57150" algn="r"/>
            <a:endParaRPr lang="en-US" sz="1200" dirty="0" smtClean="0"/>
          </a:p>
          <a:p>
            <a:pPr indent="-57150" algn="r"/>
            <a:r>
              <a:rPr lang="en-US" sz="1200" dirty="0" smtClean="0"/>
              <a:t>(</a:t>
            </a:r>
            <a:r>
              <a:rPr lang="en-US" sz="1200" dirty="0" err="1"/>
              <a:t>gx</a:t>
            </a:r>
            <a:r>
              <a:rPr lang="en-US" sz="1200" dirty="0"/>
              <a:t> is the geometric mean of vector) </a:t>
            </a:r>
          </a:p>
        </p:txBody>
      </p:sp>
      <p:sp>
        <p:nvSpPr>
          <p:cNvPr id="5" name="TextBox 4"/>
          <p:cNvSpPr txBox="1"/>
          <p:nvPr/>
        </p:nvSpPr>
        <p:spPr>
          <a:xfrm>
            <a:off x="457485" y="6126163"/>
            <a:ext cx="4006225" cy="276999"/>
          </a:xfrm>
          <a:prstGeom prst="rect">
            <a:avLst/>
          </a:prstGeom>
          <a:noFill/>
        </p:spPr>
        <p:txBody>
          <a:bodyPr wrap="none" rtlCol="0">
            <a:spAutoFit/>
          </a:bodyPr>
          <a:lstStyle/>
          <a:p>
            <a:r>
              <a:rPr lang="en-US" sz="1200" dirty="0" err="1"/>
              <a:t>Aitchison</a:t>
            </a:r>
            <a:r>
              <a:rPr lang="en-US" sz="1200" dirty="0"/>
              <a:t>, 1986, The statistical analysis of compositional data</a:t>
            </a:r>
          </a:p>
        </p:txBody>
      </p:sp>
    </p:spTree>
    <p:extLst>
      <p:ext uri="{BB962C8B-B14F-4D97-AF65-F5344CB8AC3E}">
        <p14:creationId xmlns:p14="http://schemas.microsoft.com/office/powerpoint/2010/main" val="133461905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analysis</a:t>
            </a:r>
            <a:endParaRPr lang="en-US" dirty="0"/>
          </a:p>
        </p:txBody>
      </p:sp>
      <p:sp>
        <p:nvSpPr>
          <p:cNvPr id="3" name="Content Placeholder 2"/>
          <p:cNvSpPr>
            <a:spLocks noGrp="1"/>
          </p:cNvSpPr>
          <p:nvPr>
            <p:ph idx="1"/>
          </p:nvPr>
        </p:nvSpPr>
        <p:spPr>
          <a:xfrm>
            <a:off x="457200" y="1600200"/>
            <a:ext cx="6489088" cy="4197239"/>
          </a:xfrm>
        </p:spPr>
        <p:txBody>
          <a:bodyPr>
            <a:normAutofit fontScale="55000" lnSpcReduction="20000"/>
          </a:bodyPr>
          <a:lstStyle/>
          <a:p>
            <a:r>
              <a:rPr lang="en-US" sz="3300" dirty="0" smtClean="0"/>
              <a:t>The three rules of </a:t>
            </a:r>
            <a:r>
              <a:rPr lang="en-US" sz="3300" dirty="0" err="1" smtClean="0"/>
              <a:t>CoDa</a:t>
            </a:r>
            <a:r>
              <a:rPr lang="en-US" sz="3300" dirty="0" smtClean="0"/>
              <a:t> analysis</a:t>
            </a:r>
          </a:p>
          <a:p>
            <a:pPr lvl="1"/>
            <a:r>
              <a:rPr lang="en-US" sz="3300" dirty="0" smtClean="0"/>
              <a:t>Conclusions must be scale invariant</a:t>
            </a:r>
          </a:p>
          <a:p>
            <a:pPr lvl="2"/>
            <a:r>
              <a:rPr lang="en-US" sz="2900" dirty="0" smtClean="0"/>
              <a:t>(ppm, %, </a:t>
            </a:r>
            <a:r>
              <a:rPr lang="en-US" sz="2900" dirty="0" smtClean="0"/>
              <a:t>normalized counts, </a:t>
            </a:r>
            <a:r>
              <a:rPr lang="en-US" sz="2900" dirty="0" err="1" smtClean="0"/>
              <a:t>etc</a:t>
            </a:r>
            <a:r>
              <a:rPr lang="en-US" sz="2900" dirty="0" smtClean="0"/>
              <a:t>)</a:t>
            </a:r>
          </a:p>
          <a:p>
            <a:pPr lvl="1"/>
            <a:r>
              <a:rPr lang="en-US" sz="3300" dirty="0" smtClean="0"/>
              <a:t>Conclusions must be permutation invariant</a:t>
            </a:r>
          </a:p>
          <a:p>
            <a:pPr lvl="2"/>
            <a:r>
              <a:rPr lang="en-US" sz="2900" dirty="0" err="1" smtClean="0"/>
              <a:t>qPCR</a:t>
            </a:r>
            <a:r>
              <a:rPr lang="en-US" sz="2900" dirty="0" smtClean="0"/>
              <a:t> fails this</a:t>
            </a:r>
          </a:p>
          <a:p>
            <a:pPr lvl="1"/>
            <a:r>
              <a:rPr lang="en-US" sz="3300" dirty="0" smtClean="0"/>
              <a:t>Conclusions must be </a:t>
            </a:r>
            <a:r>
              <a:rPr lang="en-US" sz="3300" dirty="0" err="1" smtClean="0"/>
              <a:t>subcompositionally</a:t>
            </a:r>
            <a:r>
              <a:rPr lang="en-US" sz="3300" dirty="0" smtClean="0"/>
              <a:t> coherent</a:t>
            </a:r>
          </a:p>
          <a:p>
            <a:pPr lvl="2"/>
            <a:r>
              <a:rPr lang="en-US" sz="2900" dirty="0" smtClean="0"/>
              <a:t>Everything we examine is a </a:t>
            </a:r>
            <a:r>
              <a:rPr lang="en-US" sz="2900" dirty="0" err="1" smtClean="0"/>
              <a:t>subcomposition</a:t>
            </a:r>
            <a:endParaRPr lang="en-US" sz="2900" dirty="0" smtClean="0"/>
          </a:p>
          <a:p>
            <a:pPr lvl="1"/>
            <a:endParaRPr lang="en-US" sz="3300" dirty="0"/>
          </a:p>
          <a:p>
            <a:r>
              <a:rPr lang="en-US" sz="3300" dirty="0" smtClean="0"/>
              <a:t>Principle is that we can only examine ratios between components!</a:t>
            </a:r>
          </a:p>
          <a:p>
            <a:pPr marL="0" indent="0">
              <a:buNone/>
            </a:pPr>
            <a:endParaRPr lang="en-US" sz="3300" dirty="0" smtClean="0"/>
          </a:p>
          <a:p>
            <a:r>
              <a:rPr lang="en-US" sz="3300" dirty="0" smtClean="0"/>
              <a:t>Andrew’s rule:</a:t>
            </a:r>
          </a:p>
          <a:p>
            <a:pPr lvl="1"/>
            <a:r>
              <a:rPr lang="en-US" sz="3300" dirty="0" smtClean="0"/>
              <a:t>Conclusions must be robust </a:t>
            </a:r>
            <a:r>
              <a:rPr lang="en-US" sz="3300" dirty="0"/>
              <a:t>to sampling </a:t>
            </a:r>
            <a:endParaRPr lang="en-US" sz="3300" dirty="0" smtClean="0"/>
          </a:p>
          <a:p>
            <a:pPr marL="857250" lvl="2" indent="0">
              <a:buNone/>
            </a:pPr>
            <a:endParaRPr lang="en-US" sz="3300" dirty="0"/>
          </a:p>
          <a:p>
            <a:pPr marL="457200" lvl="1" indent="0" algn="ct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25</a:t>
            </a:fld>
            <a:endParaRPr lang="en-US"/>
          </a:p>
        </p:txBody>
      </p:sp>
      <p:pic>
        <p:nvPicPr>
          <p:cNvPr id="11" name="Picture 10"/>
          <p:cNvPicPr>
            <a:picLocks noChangeAspect="1"/>
          </p:cNvPicPr>
          <p:nvPr/>
        </p:nvPicPr>
        <p:blipFill>
          <a:blip r:embed="rId2"/>
          <a:stretch>
            <a:fillRect/>
          </a:stretch>
        </p:blipFill>
        <p:spPr>
          <a:xfrm>
            <a:off x="7298774" y="2963592"/>
            <a:ext cx="939800" cy="939800"/>
          </a:xfrm>
          <a:prstGeom prst="rect">
            <a:avLst/>
          </a:prstGeom>
        </p:spPr>
      </p:pic>
    </p:spTree>
    <p:extLst>
      <p:ext uri="{BB962C8B-B14F-4D97-AF65-F5344CB8AC3E}">
        <p14:creationId xmlns:p14="http://schemas.microsoft.com/office/powerpoint/2010/main" val="26253523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oal.png"/>
          <p:cNvPicPr>
            <a:picLocks noGrp="1" noChangeAspect="1"/>
          </p:cNvPicPr>
          <p:nvPr>
            <p:ph idx="1"/>
          </p:nvPr>
        </p:nvPicPr>
        <p:blipFill>
          <a:blip r:embed="rId3" cstate="screen">
            <a:extLst>
              <a:ext uri="{28A0092B-C50C-407E-A947-70E740481C1C}">
                <a14:useLocalDpi xmlns:a14="http://schemas.microsoft.com/office/drawing/2010/main"/>
              </a:ext>
            </a:extLst>
          </a:blip>
          <a:srcRect l="-1140" r="-1140"/>
          <a:stretch>
            <a:fillRect/>
          </a:stretch>
        </p:blipFill>
        <p:spPr>
          <a:xfrm>
            <a:off x="457200" y="2297220"/>
            <a:ext cx="4197247" cy="2308324"/>
          </a:xfrm>
        </p:spPr>
      </p:pic>
      <p:sp>
        <p:nvSpPr>
          <p:cNvPr id="2" name="Title 1"/>
          <p:cNvSpPr>
            <a:spLocks noGrp="1"/>
          </p:cNvSpPr>
          <p:nvPr>
            <p:ph type="title"/>
          </p:nvPr>
        </p:nvSpPr>
        <p:spPr/>
        <p:txBody>
          <a:bodyPr>
            <a:normAutofit/>
          </a:bodyPr>
          <a:lstStyle/>
          <a:p>
            <a:r>
              <a:rPr lang="en-US" dirty="0" smtClean="0"/>
              <a:t>Goals</a:t>
            </a:r>
            <a:endParaRPr lang="en-US" dirty="0"/>
          </a:p>
        </p:txBody>
      </p:sp>
      <p:sp>
        <p:nvSpPr>
          <p:cNvPr id="6" name="TextBox 5"/>
          <p:cNvSpPr txBox="1"/>
          <p:nvPr/>
        </p:nvSpPr>
        <p:spPr>
          <a:xfrm>
            <a:off x="4847071" y="1724328"/>
            <a:ext cx="3839729" cy="3785652"/>
          </a:xfrm>
          <a:prstGeom prst="rect">
            <a:avLst/>
          </a:prstGeom>
          <a:noFill/>
        </p:spPr>
        <p:txBody>
          <a:bodyPr wrap="square" rtlCol="0">
            <a:spAutoFit/>
          </a:bodyPr>
          <a:lstStyle/>
          <a:p>
            <a:r>
              <a:rPr lang="en-US" sz="2000" b="1" dirty="0" smtClean="0"/>
              <a:t>Given a set of data </a:t>
            </a:r>
            <a:r>
              <a:rPr lang="en-US" sz="2000" b="1" dirty="0" smtClean="0"/>
              <a:t>with two </a:t>
            </a:r>
            <a:r>
              <a:rPr lang="en-US" sz="2000" b="1" dirty="0" smtClean="0"/>
              <a:t>or more groups derived from high throughput sequencing</a:t>
            </a:r>
          </a:p>
          <a:p>
            <a:pPr marL="285750" indent="-285750">
              <a:buFont typeface="Arial"/>
              <a:buChar char="•"/>
            </a:pPr>
            <a:endParaRPr lang="en-US" sz="2000" dirty="0" smtClean="0"/>
          </a:p>
          <a:p>
            <a:pPr marL="742950" lvl="1" indent="-285750">
              <a:buFont typeface="Arial"/>
              <a:buChar char="•"/>
            </a:pPr>
            <a:r>
              <a:rPr lang="en-US" sz="2000" dirty="0" smtClean="0"/>
              <a:t>Is the composition of the groups different? </a:t>
            </a:r>
          </a:p>
          <a:p>
            <a:pPr marL="742950" lvl="1" indent="-285750">
              <a:buFont typeface="Arial"/>
              <a:buChar char="•"/>
            </a:pPr>
            <a:endParaRPr lang="en-US" sz="2000" dirty="0" smtClean="0"/>
          </a:p>
          <a:p>
            <a:pPr marL="742950" lvl="1" indent="-285750">
              <a:buFont typeface="Arial"/>
              <a:buChar char="•"/>
            </a:pPr>
            <a:r>
              <a:rPr lang="en-US" sz="2000" dirty="0" smtClean="0"/>
              <a:t>What are the </a:t>
            </a:r>
            <a:r>
              <a:rPr lang="en-US" sz="2000" dirty="0" err="1" smtClean="0"/>
              <a:t>univariate</a:t>
            </a:r>
            <a:r>
              <a:rPr lang="en-US" sz="2000" dirty="0" smtClean="0"/>
              <a:t> differences between the groups?</a:t>
            </a:r>
          </a:p>
          <a:p>
            <a:pPr marL="742950" lvl="1" indent="-285750">
              <a:buFont typeface="Arial"/>
              <a:buChar char="•"/>
            </a:pPr>
            <a:endParaRPr lang="en-US" sz="2000" dirty="0" smtClean="0"/>
          </a:p>
          <a:p>
            <a:pPr marL="742950" lvl="1" indent="-285750">
              <a:buFont typeface="Arial"/>
              <a:buChar char="•"/>
            </a:pPr>
            <a:r>
              <a:rPr lang="en-US" sz="2000" dirty="0" smtClean="0"/>
              <a:t>What correlates with what?</a:t>
            </a:r>
          </a:p>
        </p:txBody>
      </p:sp>
      <p:sp>
        <p:nvSpPr>
          <p:cNvPr id="3" name="Footer Placeholder 2"/>
          <p:cNvSpPr>
            <a:spLocks noGrp="1"/>
          </p:cNvSpPr>
          <p:nvPr>
            <p:ph type="ftr" sz="quarter" idx="11"/>
          </p:nvPr>
        </p:nvSpPr>
        <p:spPr/>
        <p:txBody>
          <a:bodyPr/>
          <a:lstStyle/>
          <a:p>
            <a:r>
              <a:rPr lang="en-US" sz="2000" smtClean="0"/>
              <a:t>Biochem Forum 2015</a:t>
            </a:r>
            <a:endParaRPr lang="en-US" sz="2000"/>
          </a:p>
        </p:txBody>
      </p:sp>
      <p:sp>
        <p:nvSpPr>
          <p:cNvPr id="4" name="Slide Number Placeholder 3"/>
          <p:cNvSpPr>
            <a:spLocks noGrp="1"/>
          </p:cNvSpPr>
          <p:nvPr>
            <p:ph type="sldNum" sz="quarter" idx="12"/>
          </p:nvPr>
        </p:nvSpPr>
        <p:spPr/>
        <p:txBody>
          <a:bodyPr/>
          <a:lstStyle/>
          <a:p>
            <a:fld id="{4CBC7C6D-2764-8E4F-B1AE-9A315E705D2C}" type="slidenum">
              <a:rPr lang="en-US" sz="2000" smtClean="0"/>
              <a:t>26</a:t>
            </a:fld>
            <a:endParaRPr lang="en-US" sz="2000"/>
          </a:p>
        </p:txBody>
      </p:sp>
    </p:spTree>
    <p:extLst>
      <p:ext uri="{BB962C8B-B14F-4D97-AF65-F5344CB8AC3E}">
        <p14:creationId xmlns:p14="http://schemas.microsoft.com/office/powerpoint/2010/main" val="39835267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sequence data are variable</a:t>
            </a:r>
            <a:endParaRPr lang="en-US" dirty="0"/>
          </a:p>
        </p:txBody>
      </p:sp>
      <p:sp>
        <p:nvSpPr>
          <p:cNvPr id="10" name="TextBox 9"/>
          <p:cNvSpPr txBox="1"/>
          <p:nvPr/>
        </p:nvSpPr>
        <p:spPr>
          <a:xfrm>
            <a:off x="5019879" y="1698911"/>
            <a:ext cx="3066641" cy="4247317"/>
          </a:xfrm>
          <a:prstGeom prst="rect">
            <a:avLst/>
          </a:prstGeom>
          <a:noFill/>
        </p:spPr>
        <p:txBody>
          <a:bodyPr wrap="square" rtlCol="0">
            <a:spAutoFit/>
          </a:bodyPr>
          <a:lstStyle/>
          <a:p>
            <a:r>
              <a:rPr lang="en-US" dirty="0" smtClean="0"/>
              <a:t>Same genes from same samples from the same library, sequenced on different lanes</a:t>
            </a:r>
          </a:p>
          <a:p>
            <a:endParaRPr lang="en-US" dirty="0"/>
          </a:p>
          <a:p>
            <a:r>
              <a:rPr lang="en-US" dirty="0" smtClean="0"/>
              <a:t>We should get comparable answers regardless of when, where, how we sequence</a:t>
            </a:r>
          </a:p>
          <a:p>
            <a:endParaRPr lang="en-US" dirty="0"/>
          </a:p>
          <a:p>
            <a:r>
              <a:rPr lang="en-US" dirty="0" smtClean="0"/>
              <a:t>We can estimate the variability by sampling </a:t>
            </a:r>
            <a:r>
              <a:rPr lang="en-US" dirty="0" err="1" smtClean="0"/>
              <a:t>Dirichlet</a:t>
            </a:r>
            <a:r>
              <a:rPr lang="en-US" dirty="0"/>
              <a:t> </a:t>
            </a:r>
            <a:r>
              <a:rPr lang="en-US" dirty="0" smtClean="0"/>
              <a:t>or random multinomial instances</a:t>
            </a:r>
          </a:p>
          <a:p>
            <a:endParaRPr lang="en-US" dirty="0"/>
          </a:p>
          <a:p>
            <a:r>
              <a:rPr lang="en-US" dirty="0" smtClean="0"/>
              <a:t>We need to start thinking about ‘what could have been</a:t>
            </a:r>
            <a:r>
              <a:rPr lang="en-US" dirty="0" smtClean="0"/>
              <a:t>’ given enough money</a:t>
            </a:r>
            <a:endParaRPr lang="en-US" dirty="0" smtClean="0"/>
          </a:p>
        </p:txBody>
      </p:sp>
      <p:pic>
        <p:nvPicPr>
          <p:cNvPr id="5" name="Picture 4"/>
          <p:cNvPicPr>
            <a:picLocks noChangeAspect="1"/>
          </p:cNvPicPr>
          <p:nvPr/>
        </p:nvPicPr>
        <p:blipFill>
          <a:blip r:embed="rId3"/>
          <a:stretch>
            <a:fillRect/>
          </a:stretch>
        </p:blipFill>
        <p:spPr>
          <a:xfrm>
            <a:off x="2926783" y="1829871"/>
            <a:ext cx="1206500" cy="17018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2516" y="3659862"/>
            <a:ext cx="1241028" cy="173613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92255" y="3652165"/>
            <a:ext cx="1241028" cy="1736136"/>
          </a:xfrm>
          <a:prstGeom prst="rect">
            <a:avLst/>
          </a:prstGeom>
        </p:spPr>
      </p:pic>
      <p:pic>
        <p:nvPicPr>
          <p:cNvPr id="13" name="Content Placeholder 12"/>
          <p:cNvPicPr>
            <a:picLocks noGrp="1" noChangeAspect="1"/>
          </p:cNvPicPr>
          <p:nvPr>
            <p:ph idx="1"/>
          </p:nvPr>
        </p:nvPicPr>
        <p:blipFill rotWithShape="1">
          <a:blip r:embed="rId6" cstate="screen">
            <a:extLst>
              <a:ext uri="{28A0092B-C50C-407E-A947-70E740481C1C}">
                <a14:useLocalDpi xmlns:a14="http://schemas.microsoft.com/office/drawing/2010/main"/>
              </a:ext>
            </a:extLst>
          </a:blip>
          <a:srcRect l="1024" r="1623"/>
          <a:stretch/>
        </p:blipFill>
        <p:spPr>
          <a:xfrm>
            <a:off x="1162516" y="1899492"/>
            <a:ext cx="1108948" cy="1616785"/>
          </a:xfrm>
        </p:spPr>
      </p:pic>
      <p:sp>
        <p:nvSpPr>
          <p:cNvPr id="14" name="TextBox 13"/>
          <p:cNvSpPr txBox="1"/>
          <p:nvPr/>
        </p:nvSpPr>
        <p:spPr>
          <a:xfrm>
            <a:off x="1323483" y="1791386"/>
            <a:ext cx="787395" cy="276999"/>
          </a:xfrm>
          <a:prstGeom prst="rect">
            <a:avLst/>
          </a:prstGeom>
          <a:solidFill>
            <a:schemeClr val="bg1"/>
          </a:solidFill>
        </p:spPr>
        <p:txBody>
          <a:bodyPr wrap="none" rtlCol="0">
            <a:spAutoFit/>
          </a:bodyPr>
          <a:lstStyle/>
          <a:p>
            <a:r>
              <a:rPr lang="en-US" sz="1200" dirty="0" smtClean="0"/>
              <a:t>Count = 2</a:t>
            </a:r>
            <a:endParaRPr lang="en-US" sz="1200" dirty="0"/>
          </a:p>
        </p:txBody>
      </p:sp>
      <p:sp>
        <p:nvSpPr>
          <p:cNvPr id="15" name="TextBox 14"/>
          <p:cNvSpPr txBox="1"/>
          <p:nvPr/>
        </p:nvSpPr>
        <p:spPr>
          <a:xfrm>
            <a:off x="3107282" y="1795536"/>
            <a:ext cx="864339" cy="276999"/>
          </a:xfrm>
          <a:prstGeom prst="rect">
            <a:avLst/>
          </a:prstGeom>
          <a:solidFill>
            <a:schemeClr val="bg1"/>
          </a:solidFill>
        </p:spPr>
        <p:txBody>
          <a:bodyPr wrap="none" rtlCol="0">
            <a:spAutoFit/>
          </a:bodyPr>
          <a:lstStyle/>
          <a:p>
            <a:r>
              <a:rPr lang="en-US" sz="1200" dirty="0" smtClean="0"/>
              <a:t>Count = 32</a:t>
            </a:r>
            <a:endParaRPr lang="en-US" sz="1200" dirty="0"/>
          </a:p>
        </p:txBody>
      </p:sp>
      <p:sp>
        <p:nvSpPr>
          <p:cNvPr id="16" name="TextBox 15"/>
          <p:cNvSpPr txBox="1"/>
          <p:nvPr/>
        </p:nvSpPr>
        <p:spPr>
          <a:xfrm>
            <a:off x="3522919" y="3531671"/>
            <a:ext cx="184666" cy="276999"/>
          </a:xfrm>
          <a:prstGeom prst="rect">
            <a:avLst/>
          </a:prstGeom>
          <a:solidFill>
            <a:schemeClr val="bg1"/>
          </a:solidFill>
        </p:spPr>
        <p:txBody>
          <a:bodyPr wrap="none" rtlCol="0">
            <a:spAutoFit/>
          </a:bodyPr>
          <a:lstStyle/>
          <a:p>
            <a:endParaRPr lang="en-US" sz="1200" dirty="0"/>
          </a:p>
        </p:txBody>
      </p:sp>
      <p:sp>
        <p:nvSpPr>
          <p:cNvPr id="17" name="TextBox 16"/>
          <p:cNvSpPr txBox="1"/>
          <p:nvPr/>
        </p:nvSpPr>
        <p:spPr>
          <a:xfrm>
            <a:off x="1762283" y="3545571"/>
            <a:ext cx="184666" cy="276999"/>
          </a:xfrm>
          <a:prstGeom prst="rect">
            <a:avLst/>
          </a:prstGeom>
          <a:solidFill>
            <a:schemeClr val="bg1"/>
          </a:solidFill>
        </p:spPr>
        <p:txBody>
          <a:bodyPr wrap="none" rtlCol="0">
            <a:spAutoFit/>
          </a:bodyPr>
          <a:lstStyle/>
          <a:p>
            <a:endParaRPr lang="en-US" sz="1200" dirty="0"/>
          </a:p>
        </p:txBody>
      </p:sp>
      <p:sp>
        <p:nvSpPr>
          <p:cNvPr id="18" name="TextBox 17"/>
          <p:cNvSpPr txBox="1"/>
          <p:nvPr/>
        </p:nvSpPr>
        <p:spPr>
          <a:xfrm>
            <a:off x="1469037" y="5404721"/>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19" name="TextBox 18"/>
          <p:cNvSpPr txBox="1"/>
          <p:nvPr/>
        </p:nvSpPr>
        <p:spPr>
          <a:xfrm>
            <a:off x="3253639" y="5395998"/>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20" name="TextBox 19"/>
          <p:cNvSpPr txBox="1"/>
          <p:nvPr/>
        </p:nvSpPr>
        <p:spPr>
          <a:xfrm rot="16200000">
            <a:off x="397923" y="4386155"/>
            <a:ext cx="1252191" cy="276999"/>
          </a:xfrm>
          <a:prstGeom prst="rect">
            <a:avLst/>
          </a:prstGeom>
          <a:solidFill>
            <a:schemeClr val="bg1"/>
          </a:solidFill>
        </p:spPr>
        <p:txBody>
          <a:bodyPr wrap="none" rtlCol="0">
            <a:spAutoFit/>
          </a:bodyPr>
          <a:lstStyle/>
          <a:p>
            <a:r>
              <a:rPr lang="en-US" sz="1200" dirty="0" err="1" smtClean="0"/>
              <a:t>Dirichlet</a:t>
            </a:r>
            <a:r>
              <a:rPr lang="en-US" sz="1200" dirty="0" smtClean="0"/>
              <a:t> inferred</a:t>
            </a:r>
            <a:endParaRPr lang="en-US" sz="1200" dirty="0"/>
          </a:p>
        </p:txBody>
      </p:sp>
      <p:sp>
        <p:nvSpPr>
          <p:cNvPr id="21" name="Rectangle 20"/>
          <p:cNvSpPr/>
          <p:nvPr/>
        </p:nvSpPr>
        <p:spPr>
          <a:xfrm>
            <a:off x="1024250" y="6022940"/>
            <a:ext cx="2286503" cy="276999"/>
          </a:xfrm>
          <a:prstGeom prst="rect">
            <a:avLst/>
          </a:prstGeom>
        </p:spPr>
        <p:txBody>
          <a:bodyPr wrap="none">
            <a:spAutoFit/>
          </a:bodyPr>
          <a:lstStyle/>
          <a:p>
            <a:r>
              <a:rPr lang="en-US" sz="1200" dirty="0" smtClean="0"/>
              <a:t>(</a:t>
            </a:r>
            <a:r>
              <a:rPr lang="en-US" sz="1200" dirty="0" err="1" smtClean="0"/>
              <a:t>Marioni</a:t>
            </a:r>
            <a:r>
              <a:rPr lang="en-US" sz="1200" dirty="0" smtClean="0"/>
              <a:t> et </a:t>
            </a:r>
            <a:r>
              <a:rPr lang="en-US" sz="1200" dirty="0"/>
              <a:t>al, </a:t>
            </a:r>
            <a:r>
              <a:rPr lang="en-US" sz="1200" dirty="0" smtClean="0"/>
              <a:t>Genome Res 2008)</a:t>
            </a:r>
            <a:endParaRPr lang="en-US" sz="1200" dirty="0"/>
          </a:p>
        </p:txBody>
      </p:sp>
      <p:sp>
        <p:nvSpPr>
          <p:cNvPr id="3" name="Footer Placeholder 2"/>
          <p:cNvSpPr>
            <a:spLocks noGrp="1"/>
          </p:cNvSpPr>
          <p:nvPr>
            <p:ph type="ftr" sz="quarter" idx="11"/>
          </p:nvPr>
        </p:nvSpPr>
        <p:spPr/>
        <p:txBody>
          <a:bodyPr/>
          <a:lstStyle/>
          <a:p>
            <a:r>
              <a:rPr lang="en-US" smtClean="0"/>
              <a:t>Biochem Forum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27</a:t>
            </a:fld>
            <a:endParaRPr lang="en-US"/>
          </a:p>
        </p:txBody>
      </p:sp>
    </p:spTree>
    <p:extLst>
      <p:ext uri="{BB962C8B-B14F-4D97-AF65-F5344CB8AC3E}">
        <p14:creationId xmlns:p14="http://schemas.microsoft.com/office/powerpoint/2010/main" val="26067206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sequence data are variable</a:t>
            </a:r>
            <a:endParaRPr lang="en-US" dirty="0"/>
          </a:p>
        </p:txBody>
      </p:sp>
      <p:sp>
        <p:nvSpPr>
          <p:cNvPr id="10" name="TextBox 9"/>
          <p:cNvSpPr txBox="1"/>
          <p:nvPr/>
        </p:nvSpPr>
        <p:spPr>
          <a:xfrm>
            <a:off x="5019879" y="1698911"/>
            <a:ext cx="3066641" cy="3970318"/>
          </a:xfrm>
          <a:prstGeom prst="rect">
            <a:avLst/>
          </a:prstGeom>
          <a:noFill/>
        </p:spPr>
        <p:txBody>
          <a:bodyPr wrap="square" rtlCol="0">
            <a:spAutoFit/>
          </a:bodyPr>
          <a:lstStyle/>
          <a:p>
            <a:r>
              <a:rPr lang="en-US" dirty="0" smtClean="0">
                <a:solidFill>
                  <a:schemeClr val="bg1">
                    <a:lumMod val="75000"/>
                  </a:schemeClr>
                </a:solidFill>
              </a:rPr>
              <a:t>Same genes from same samples from the same library, sequenced on different lanes</a:t>
            </a:r>
          </a:p>
          <a:p>
            <a:endParaRPr lang="en-US" dirty="0">
              <a:solidFill>
                <a:schemeClr val="bg1">
                  <a:lumMod val="75000"/>
                </a:schemeClr>
              </a:solidFill>
            </a:endParaRPr>
          </a:p>
          <a:p>
            <a:r>
              <a:rPr lang="en-US" dirty="0" smtClean="0">
                <a:solidFill>
                  <a:schemeClr val="bg1">
                    <a:lumMod val="75000"/>
                  </a:schemeClr>
                </a:solidFill>
              </a:rPr>
              <a:t>We should get comparable answers regardless of when, where, how we sequence</a:t>
            </a:r>
          </a:p>
          <a:p>
            <a:endParaRPr lang="en-US" dirty="0">
              <a:solidFill>
                <a:schemeClr val="bg1">
                  <a:lumMod val="75000"/>
                </a:schemeClr>
              </a:solidFill>
            </a:endParaRPr>
          </a:p>
          <a:p>
            <a:r>
              <a:rPr lang="en-US" dirty="0" smtClean="0">
                <a:solidFill>
                  <a:schemeClr val="bg1">
                    <a:lumMod val="75000"/>
                  </a:schemeClr>
                </a:solidFill>
              </a:rPr>
              <a:t>We can estimate the variability by sampling </a:t>
            </a:r>
            <a:r>
              <a:rPr lang="en-US" dirty="0" err="1" smtClean="0">
                <a:solidFill>
                  <a:schemeClr val="bg1">
                    <a:lumMod val="75000"/>
                  </a:schemeClr>
                </a:solidFill>
              </a:rPr>
              <a:t>Dirichlet</a:t>
            </a:r>
            <a:r>
              <a:rPr lang="en-US" dirty="0">
                <a:solidFill>
                  <a:schemeClr val="bg1">
                    <a:lumMod val="75000"/>
                  </a:schemeClr>
                </a:solidFill>
              </a:rPr>
              <a:t> </a:t>
            </a:r>
            <a:r>
              <a:rPr lang="en-US" dirty="0" smtClean="0">
                <a:solidFill>
                  <a:schemeClr val="bg1">
                    <a:lumMod val="75000"/>
                  </a:schemeClr>
                </a:solidFill>
              </a:rPr>
              <a:t>or random multinomial instances</a:t>
            </a:r>
          </a:p>
          <a:p>
            <a:endParaRPr lang="en-US" dirty="0">
              <a:solidFill>
                <a:schemeClr val="bg1">
                  <a:lumMod val="75000"/>
                </a:schemeClr>
              </a:solidFill>
            </a:endParaRPr>
          </a:p>
          <a:p>
            <a:r>
              <a:rPr lang="en-US" dirty="0" smtClean="0">
                <a:solidFill>
                  <a:schemeClr val="bg1">
                    <a:lumMod val="75000"/>
                  </a:schemeClr>
                </a:solidFill>
              </a:rPr>
              <a:t>We need to start thinking about ‘what could have been’</a:t>
            </a:r>
          </a:p>
        </p:txBody>
      </p:sp>
      <p:pic>
        <p:nvPicPr>
          <p:cNvPr id="5" name="Picture 4"/>
          <p:cNvPicPr>
            <a:picLocks noChangeAspect="1"/>
          </p:cNvPicPr>
          <p:nvPr/>
        </p:nvPicPr>
        <p:blipFill>
          <a:blip r:embed="rId3"/>
          <a:stretch>
            <a:fillRect/>
          </a:stretch>
        </p:blipFill>
        <p:spPr>
          <a:xfrm>
            <a:off x="2926783" y="1829871"/>
            <a:ext cx="1206500" cy="17018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2516" y="3659862"/>
            <a:ext cx="1241028" cy="173613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92255" y="3652165"/>
            <a:ext cx="1241028" cy="1736136"/>
          </a:xfrm>
          <a:prstGeom prst="rect">
            <a:avLst/>
          </a:prstGeom>
        </p:spPr>
      </p:pic>
      <p:pic>
        <p:nvPicPr>
          <p:cNvPr id="13" name="Content Placeholder 12"/>
          <p:cNvPicPr>
            <a:picLocks noGrp="1" noChangeAspect="1"/>
          </p:cNvPicPr>
          <p:nvPr>
            <p:ph idx="1"/>
          </p:nvPr>
        </p:nvPicPr>
        <p:blipFill rotWithShape="1">
          <a:blip r:embed="rId6" cstate="screen">
            <a:extLst>
              <a:ext uri="{28A0092B-C50C-407E-A947-70E740481C1C}">
                <a14:useLocalDpi xmlns:a14="http://schemas.microsoft.com/office/drawing/2010/main"/>
              </a:ext>
            </a:extLst>
          </a:blip>
          <a:srcRect l="1024" r="1623"/>
          <a:stretch/>
        </p:blipFill>
        <p:spPr>
          <a:xfrm>
            <a:off x="1162516" y="1899492"/>
            <a:ext cx="1108948" cy="1616785"/>
          </a:xfrm>
        </p:spPr>
      </p:pic>
      <p:sp>
        <p:nvSpPr>
          <p:cNvPr id="14" name="TextBox 13"/>
          <p:cNvSpPr txBox="1"/>
          <p:nvPr/>
        </p:nvSpPr>
        <p:spPr>
          <a:xfrm>
            <a:off x="1323483" y="1791386"/>
            <a:ext cx="787395" cy="276999"/>
          </a:xfrm>
          <a:prstGeom prst="rect">
            <a:avLst/>
          </a:prstGeom>
          <a:solidFill>
            <a:schemeClr val="bg1"/>
          </a:solidFill>
        </p:spPr>
        <p:txBody>
          <a:bodyPr wrap="none" rtlCol="0">
            <a:spAutoFit/>
          </a:bodyPr>
          <a:lstStyle/>
          <a:p>
            <a:r>
              <a:rPr lang="en-US" sz="1200" dirty="0" smtClean="0"/>
              <a:t>Count = 2</a:t>
            </a:r>
            <a:endParaRPr lang="en-US" sz="1200" dirty="0"/>
          </a:p>
        </p:txBody>
      </p:sp>
      <p:sp>
        <p:nvSpPr>
          <p:cNvPr id="15" name="TextBox 14"/>
          <p:cNvSpPr txBox="1"/>
          <p:nvPr/>
        </p:nvSpPr>
        <p:spPr>
          <a:xfrm>
            <a:off x="3107282" y="1795536"/>
            <a:ext cx="864339" cy="276999"/>
          </a:xfrm>
          <a:prstGeom prst="rect">
            <a:avLst/>
          </a:prstGeom>
          <a:solidFill>
            <a:schemeClr val="bg1"/>
          </a:solidFill>
        </p:spPr>
        <p:txBody>
          <a:bodyPr wrap="none" rtlCol="0">
            <a:spAutoFit/>
          </a:bodyPr>
          <a:lstStyle/>
          <a:p>
            <a:r>
              <a:rPr lang="en-US" sz="1200" dirty="0" smtClean="0"/>
              <a:t>Count = 32</a:t>
            </a:r>
            <a:endParaRPr lang="en-US" sz="1200" dirty="0"/>
          </a:p>
        </p:txBody>
      </p:sp>
      <p:sp>
        <p:nvSpPr>
          <p:cNvPr id="16" name="TextBox 15"/>
          <p:cNvSpPr txBox="1"/>
          <p:nvPr/>
        </p:nvSpPr>
        <p:spPr>
          <a:xfrm>
            <a:off x="3522919" y="3531671"/>
            <a:ext cx="184666" cy="276999"/>
          </a:xfrm>
          <a:prstGeom prst="rect">
            <a:avLst/>
          </a:prstGeom>
          <a:solidFill>
            <a:schemeClr val="bg1"/>
          </a:solidFill>
        </p:spPr>
        <p:txBody>
          <a:bodyPr wrap="none" rtlCol="0">
            <a:spAutoFit/>
          </a:bodyPr>
          <a:lstStyle/>
          <a:p>
            <a:endParaRPr lang="en-US" sz="1200" dirty="0"/>
          </a:p>
        </p:txBody>
      </p:sp>
      <p:sp>
        <p:nvSpPr>
          <p:cNvPr id="17" name="TextBox 16"/>
          <p:cNvSpPr txBox="1"/>
          <p:nvPr/>
        </p:nvSpPr>
        <p:spPr>
          <a:xfrm>
            <a:off x="1762283" y="3545571"/>
            <a:ext cx="184666" cy="276999"/>
          </a:xfrm>
          <a:prstGeom prst="rect">
            <a:avLst/>
          </a:prstGeom>
          <a:solidFill>
            <a:schemeClr val="bg1"/>
          </a:solidFill>
        </p:spPr>
        <p:txBody>
          <a:bodyPr wrap="none" rtlCol="0">
            <a:spAutoFit/>
          </a:bodyPr>
          <a:lstStyle/>
          <a:p>
            <a:endParaRPr lang="en-US" sz="1200" dirty="0"/>
          </a:p>
        </p:txBody>
      </p:sp>
      <p:sp>
        <p:nvSpPr>
          <p:cNvPr id="18" name="TextBox 17"/>
          <p:cNvSpPr txBox="1"/>
          <p:nvPr/>
        </p:nvSpPr>
        <p:spPr>
          <a:xfrm>
            <a:off x="1469037" y="5404721"/>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19" name="TextBox 18"/>
          <p:cNvSpPr txBox="1"/>
          <p:nvPr/>
        </p:nvSpPr>
        <p:spPr>
          <a:xfrm>
            <a:off x="3253639" y="5395998"/>
            <a:ext cx="784740" cy="276999"/>
          </a:xfrm>
          <a:prstGeom prst="rect">
            <a:avLst/>
          </a:prstGeom>
          <a:solidFill>
            <a:schemeClr val="bg1"/>
          </a:solidFill>
        </p:spPr>
        <p:txBody>
          <a:bodyPr wrap="none" rtlCol="0">
            <a:spAutoFit/>
          </a:bodyPr>
          <a:lstStyle/>
          <a:p>
            <a:r>
              <a:rPr lang="en-US" sz="1200" dirty="0" smtClean="0"/>
              <a:t>Observed</a:t>
            </a:r>
            <a:endParaRPr lang="en-US" sz="1200" dirty="0"/>
          </a:p>
        </p:txBody>
      </p:sp>
      <p:sp>
        <p:nvSpPr>
          <p:cNvPr id="20" name="TextBox 19"/>
          <p:cNvSpPr txBox="1"/>
          <p:nvPr/>
        </p:nvSpPr>
        <p:spPr>
          <a:xfrm rot="16200000">
            <a:off x="397923" y="4386155"/>
            <a:ext cx="1252191" cy="276999"/>
          </a:xfrm>
          <a:prstGeom prst="rect">
            <a:avLst/>
          </a:prstGeom>
          <a:solidFill>
            <a:schemeClr val="bg1"/>
          </a:solidFill>
        </p:spPr>
        <p:txBody>
          <a:bodyPr wrap="none" rtlCol="0">
            <a:spAutoFit/>
          </a:bodyPr>
          <a:lstStyle/>
          <a:p>
            <a:r>
              <a:rPr lang="en-US" sz="1200" dirty="0" err="1" smtClean="0"/>
              <a:t>Dirichlet</a:t>
            </a:r>
            <a:r>
              <a:rPr lang="en-US" sz="1200" dirty="0" smtClean="0"/>
              <a:t> inferred</a:t>
            </a:r>
            <a:endParaRPr lang="en-US" sz="1200" dirty="0"/>
          </a:p>
        </p:txBody>
      </p:sp>
      <p:sp>
        <p:nvSpPr>
          <p:cNvPr id="21" name="Rectangle 20"/>
          <p:cNvSpPr/>
          <p:nvPr/>
        </p:nvSpPr>
        <p:spPr>
          <a:xfrm>
            <a:off x="1024250" y="6022940"/>
            <a:ext cx="2286503" cy="276999"/>
          </a:xfrm>
          <a:prstGeom prst="rect">
            <a:avLst/>
          </a:prstGeom>
        </p:spPr>
        <p:txBody>
          <a:bodyPr wrap="none">
            <a:spAutoFit/>
          </a:bodyPr>
          <a:lstStyle/>
          <a:p>
            <a:r>
              <a:rPr lang="en-US" sz="1200" dirty="0" smtClean="0"/>
              <a:t>(</a:t>
            </a:r>
            <a:r>
              <a:rPr lang="en-US" sz="1200" dirty="0" err="1" smtClean="0"/>
              <a:t>Marioni</a:t>
            </a:r>
            <a:r>
              <a:rPr lang="en-US" sz="1200" dirty="0" smtClean="0"/>
              <a:t> et </a:t>
            </a:r>
            <a:r>
              <a:rPr lang="en-US" sz="1200" dirty="0"/>
              <a:t>al, </a:t>
            </a:r>
            <a:r>
              <a:rPr lang="en-US" sz="1200" dirty="0" smtClean="0"/>
              <a:t>Genome Res 2008)</a:t>
            </a:r>
            <a:endParaRPr lang="en-US" sz="1200" dirty="0"/>
          </a:p>
        </p:txBody>
      </p:sp>
      <p:sp>
        <p:nvSpPr>
          <p:cNvPr id="3" name="Footer Placeholder 2"/>
          <p:cNvSpPr>
            <a:spLocks noGrp="1"/>
          </p:cNvSpPr>
          <p:nvPr>
            <p:ph type="ftr" sz="quarter" idx="11"/>
          </p:nvPr>
        </p:nvSpPr>
        <p:spPr/>
        <p:txBody>
          <a:bodyPr/>
          <a:lstStyle/>
          <a:p>
            <a:r>
              <a:rPr lang="en-US" smtClean="0"/>
              <a:t>Biochem Forum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28</a:t>
            </a:fld>
            <a:endParaRPr lang="en-US"/>
          </a:p>
        </p:txBody>
      </p:sp>
      <p:sp>
        <p:nvSpPr>
          <p:cNvPr id="7" name="TextBox 6"/>
          <p:cNvSpPr txBox="1"/>
          <p:nvPr/>
        </p:nvSpPr>
        <p:spPr>
          <a:xfrm rot="2400000">
            <a:off x="4453574" y="3290521"/>
            <a:ext cx="4350470" cy="523220"/>
          </a:xfrm>
          <a:prstGeom prst="rect">
            <a:avLst/>
          </a:prstGeom>
          <a:noFill/>
        </p:spPr>
        <p:txBody>
          <a:bodyPr wrap="none" rtlCol="0">
            <a:spAutoFit/>
          </a:bodyPr>
          <a:lstStyle/>
          <a:p>
            <a:r>
              <a:rPr lang="en-US" sz="2800" b="1" dirty="0" smtClean="0"/>
              <a:t>We must become Bayesians</a:t>
            </a:r>
            <a:endParaRPr lang="en-US" sz="2800" b="1" dirty="0"/>
          </a:p>
        </p:txBody>
      </p:sp>
    </p:spTree>
    <p:extLst>
      <p:ext uri="{BB962C8B-B14F-4D97-AF65-F5344CB8AC3E}">
        <p14:creationId xmlns:p14="http://schemas.microsoft.com/office/powerpoint/2010/main" val="399059681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 in the correct space</a:t>
            </a:r>
            <a:endParaRPr lang="en-US" dirty="0"/>
          </a:p>
        </p:txBody>
      </p:sp>
      <p:pic>
        <p:nvPicPr>
          <p:cNvPr id="6"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4" name="Rectangle 3"/>
          <p:cNvSpPr/>
          <p:nvPr/>
        </p:nvSpPr>
        <p:spPr>
          <a:xfrm>
            <a:off x="646823" y="5219020"/>
            <a:ext cx="3042131" cy="1015663"/>
          </a:xfrm>
          <a:prstGeom prst="rect">
            <a:avLst/>
          </a:prstGeom>
        </p:spPr>
        <p:txBody>
          <a:bodyPr wrap="square">
            <a:spAutoFit/>
          </a:bodyPr>
          <a:lstStyle/>
          <a:p>
            <a:r>
              <a:rPr lang="en-US" sz="1000" dirty="0" err="1" smtClean="0"/>
              <a:t>Fernandes</a:t>
            </a:r>
            <a:r>
              <a:rPr lang="en-US" sz="1000" dirty="0" smtClean="0"/>
              <a:t> </a:t>
            </a:r>
            <a:r>
              <a:rPr lang="en-US" sz="1000" dirty="0" err="1" smtClean="0"/>
              <a:t>PLoS</a:t>
            </a:r>
            <a:r>
              <a:rPr lang="en-US" sz="1000" dirty="0" smtClean="0"/>
              <a:t> One 2013</a:t>
            </a:r>
          </a:p>
          <a:p>
            <a:r>
              <a:rPr lang="en-US" sz="1000" dirty="0" err="1" smtClean="0"/>
              <a:t>Macklaim</a:t>
            </a:r>
            <a:r>
              <a:rPr lang="en-US" sz="1000" dirty="0" smtClean="0"/>
              <a:t> </a:t>
            </a:r>
            <a:r>
              <a:rPr lang="en-US" sz="1000" dirty="0" err="1" smtClean="0"/>
              <a:t>Microbiome</a:t>
            </a:r>
            <a:r>
              <a:rPr lang="en-US" sz="1000" dirty="0" smtClean="0"/>
              <a:t> 2013</a:t>
            </a:r>
          </a:p>
          <a:p>
            <a:r>
              <a:rPr lang="en-US" sz="1000" dirty="0" err="1" smtClean="0"/>
              <a:t>Fernandes</a:t>
            </a:r>
            <a:r>
              <a:rPr lang="en-US" sz="1000" dirty="0" smtClean="0"/>
              <a:t> </a:t>
            </a:r>
            <a:r>
              <a:rPr lang="en-US" sz="1000" dirty="0" err="1" smtClean="0"/>
              <a:t>Microbiome</a:t>
            </a:r>
            <a:r>
              <a:rPr lang="en-US" sz="1000" dirty="0" smtClean="0"/>
              <a:t> 2014</a:t>
            </a:r>
          </a:p>
          <a:p>
            <a:r>
              <a:rPr lang="en-US" sz="1000" dirty="0" err="1" smtClean="0"/>
              <a:t>McMurrough</a:t>
            </a:r>
            <a:r>
              <a:rPr lang="en-US" sz="1000" dirty="0" smtClean="0"/>
              <a:t> PNAS 2014</a:t>
            </a:r>
          </a:p>
          <a:p>
            <a:r>
              <a:rPr lang="en-US" sz="1000" dirty="0" err="1" smtClean="0"/>
              <a:t>Goneau</a:t>
            </a:r>
            <a:r>
              <a:rPr lang="en-US" sz="1000" dirty="0" smtClean="0"/>
              <a:t> </a:t>
            </a:r>
            <a:r>
              <a:rPr lang="en-US" sz="1000" dirty="0" err="1" smtClean="0"/>
              <a:t>mBio</a:t>
            </a:r>
            <a:r>
              <a:rPr lang="en-US" sz="1000" dirty="0" smtClean="0"/>
              <a:t> 2015</a:t>
            </a:r>
          </a:p>
          <a:p>
            <a:r>
              <a:rPr lang="en-US" sz="1000" dirty="0" smtClean="0"/>
              <a:t>McMillan Nat. Sci. Rep 2015</a:t>
            </a:r>
            <a:endParaRPr lang="en-US" sz="1000"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p:txBody>
          <a:bodyPr/>
          <a:lstStyle/>
          <a:p>
            <a:r>
              <a:rPr lang="en-US" smtClean="0"/>
              <a:t>Biochem Forum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29</a:t>
            </a:fld>
            <a:endParaRPr lang="en-US"/>
          </a:p>
        </p:txBody>
      </p:sp>
    </p:spTree>
    <p:extLst>
      <p:ext uri="{BB962C8B-B14F-4D97-AF65-F5344CB8AC3E}">
        <p14:creationId xmlns:p14="http://schemas.microsoft.com/office/powerpoint/2010/main" val="13787447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False hopes for HTS?</a:t>
            </a:r>
            <a:endParaRPr lang="en-US" dirty="0"/>
          </a:p>
        </p:txBody>
      </p:sp>
      <p:sp>
        <p:nvSpPr>
          <p:cNvPr id="3" name="Content Placeholder 2"/>
          <p:cNvSpPr>
            <a:spLocks noGrp="1"/>
          </p:cNvSpPr>
          <p:nvPr>
            <p:ph idx="1"/>
          </p:nvPr>
        </p:nvSpPr>
        <p:spPr/>
        <p:txBody>
          <a:bodyPr>
            <a:normAutofit lnSpcReduction="10000"/>
          </a:bodyPr>
          <a:lstStyle/>
          <a:p>
            <a:r>
              <a:rPr lang="en-US" dirty="0" smtClean="0"/>
              <a:t>We believe high sequencing depth equates to </a:t>
            </a:r>
            <a:r>
              <a:rPr lang="en-US" dirty="0" smtClean="0"/>
              <a:t>lots of </a:t>
            </a:r>
            <a:r>
              <a:rPr lang="en-US" dirty="0" smtClean="0"/>
              <a:t>data</a:t>
            </a:r>
          </a:p>
          <a:p>
            <a:r>
              <a:rPr lang="en-US" dirty="0" smtClean="0"/>
              <a:t>We believe that we can extract information from datasets that break the assumptions of statistics</a:t>
            </a:r>
          </a:p>
          <a:p>
            <a:r>
              <a:rPr lang="en-US" dirty="0" smtClean="0"/>
              <a:t>We believe that someone else got it right because data analysis is easy</a:t>
            </a:r>
          </a:p>
          <a:p>
            <a:r>
              <a:rPr lang="en-US" dirty="0" smtClean="0"/>
              <a:t>We believe many HTS </a:t>
            </a:r>
            <a:r>
              <a:rPr lang="en-US" dirty="0"/>
              <a:t>experiments </a:t>
            </a:r>
            <a:r>
              <a:rPr lang="en-US" dirty="0" smtClean="0"/>
              <a:t>that </a:t>
            </a:r>
            <a:r>
              <a:rPr lang="en-US" dirty="0"/>
              <a:t>have serious flaws</a:t>
            </a:r>
          </a:p>
          <a:p>
            <a:pPr marL="0" indent="0">
              <a:buNone/>
            </a:pPr>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a:t>
            </a:fld>
            <a:endParaRPr lang="en-US"/>
          </a:p>
        </p:txBody>
      </p:sp>
    </p:spTree>
    <p:extLst>
      <p:ext uri="{BB962C8B-B14F-4D97-AF65-F5344CB8AC3E}">
        <p14:creationId xmlns:p14="http://schemas.microsoft.com/office/powerpoint/2010/main" val="15975314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A coevolving network in LHEs involving catalytic and noncatalytic residues. </a:t>
            </a:r>
          </a:p>
        </p:txBody>
      </p:sp>
      <p:pic>
        <p:nvPicPr>
          <p:cNvPr id="307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2240" y="979303"/>
            <a:ext cx="642528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62240"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Thomas A. McMurrough et al. PNAS 2014;111:E2376-E2383</a:t>
            </a:r>
          </a:p>
        </p:txBody>
      </p:sp>
    </p:spTree>
    <p:extLst>
      <p:ext uri="{BB962C8B-B14F-4D97-AF65-F5344CB8AC3E}">
        <p14:creationId xmlns:p14="http://schemas.microsoft.com/office/powerpoint/2010/main" val="61164594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Competition growth </a:t>
            </a:r>
            <a:r>
              <a:rPr lang="en-GB" sz="1500" b="1" dirty="0" smtClean="0">
                <a:latin typeface="Arial" charset="0"/>
              </a:rPr>
              <a:t>experiments. </a:t>
            </a:r>
            <a:endParaRPr lang="en-GB" sz="1500" b="1" dirty="0">
              <a:latin typeface="Arial" charset="0"/>
            </a:endParaRPr>
          </a:p>
        </p:txBody>
      </p:sp>
      <p:pic>
        <p:nvPicPr>
          <p:cNvPr id="3075"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92438" y="1337891"/>
            <a:ext cx="2543722" cy="40801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3836160"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Thomas A. McMurrough et al. PNAS 2014;111:E2376-E2383</a:t>
            </a:r>
          </a:p>
        </p:txBody>
      </p:sp>
      <p:sp>
        <p:nvSpPr>
          <p:cNvPr id="2" name="TextBox 1"/>
          <p:cNvSpPr txBox="1"/>
          <p:nvPr/>
        </p:nvSpPr>
        <p:spPr>
          <a:xfrm>
            <a:off x="4228353" y="2046942"/>
            <a:ext cx="4183529" cy="3170099"/>
          </a:xfrm>
          <a:prstGeom prst="rect">
            <a:avLst/>
          </a:prstGeom>
          <a:noFill/>
        </p:spPr>
        <p:txBody>
          <a:bodyPr wrap="square" rtlCol="0">
            <a:spAutoFit/>
          </a:bodyPr>
          <a:lstStyle/>
          <a:p>
            <a:pPr marL="285750" indent="-285750">
              <a:buFont typeface="Arial"/>
              <a:buChar char="•"/>
            </a:pPr>
            <a:r>
              <a:rPr lang="en-US" sz="2400" b="1" u="sng" dirty="0" smtClean="0"/>
              <a:t>Worst possible dataset</a:t>
            </a:r>
          </a:p>
          <a:p>
            <a:pPr marL="742950" lvl="1" indent="-285750">
              <a:buFont typeface="Arial"/>
              <a:buChar char="•"/>
            </a:pPr>
            <a:r>
              <a:rPr lang="en-US" sz="2400" dirty="0" smtClean="0"/>
              <a:t>Full of 0 values</a:t>
            </a:r>
          </a:p>
          <a:p>
            <a:pPr marL="742950" lvl="1" indent="-285750">
              <a:buFont typeface="Arial"/>
              <a:buChar char="•"/>
            </a:pPr>
            <a:r>
              <a:rPr lang="en-US" sz="2400" dirty="0" smtClean="0"/>
              <a:t>Very asymmetrical</a:t>
            </a:r>
          </a:p>
          <a:p>
            <a:pPr marL="1200150" lvl="2" indent="-285750">
              <a:buFont typeface="Arial"/>
              <a:buChar char="•"/>
            </a:pPr>
            <a:r>
              <a:rPr lang="en-US" sz="1400" dirty="0" smtClean="0"/>
              <a:t>Control samples are evenly distributed</a:t>
            </a:r>
          </a:p>
          <a:p>
            <a:pPr marL="1200150" lvl="2" indent="-285750">
              <a:buFont typeface="Arial"/>
              <a:buChar char="•"/>
            </a:pPr>
            <a:r>
              <a:rPr lang="en-US" sz="1400" dirty="0" smtClean="0"/>
              <a:t>Experimental samples are exponentially distributed and sparse</a:t>
            </a:r>
          </a:p>
          <a:p>
            <a:pPr marL="742950" lvl="1" indent="-285750">
              <a:buFont typeface="Arial"/>
              <a:buChar char="•"/>
            </a:pPr>
            <a:r>
              <a:rPr lang="en-US" sz="2400" dirty="0" smtClean="0"/>
              <a:t>Some variants well behaved, some variants not so much</a:t>
            </a:r>
            <a:endParaRPr lang="en-US" sz="2400" dirty="0"/>
          </a:p>
          <a:p>
            <a:pPr marL="1200150" lvl="2" indent="-285750">
              <a:buFont typeface="Arial"/>
              <a:buChar char="•"/>
            </a:pPr>
            <a:r>
              <a:rPr lang="en-US" sz="1400" dirty="0" smtClean="0"/>
              <a:t>HTS </a:t>
            </a:r>
            <a:r>
              <a:rPr lang="en-US" sz="1400" dirty="0"/>
              <a:t>d</a:t>
            </a:r>
            <a:r>
              <a:rPr lang="en-US" sz="1400" dirty="0" smtClean="0"/>
              <a:t>ata exposes all weaknesses</a:t>
            </a:r>
          </a:p>
        </p:txBody>
      </p:sp>
    </p:spTree>
    <p:extLst>
      <p:ext uri="{BB962C8B-B14F-4D97-AF65-F5344CB8AC3E}">
        <p14:creationId xmlns:p14="http://schemas.microsoft.com/office/powerpoint/2010/main" val="391318647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90280"/>
            <a:ext cx="8493120" cy="974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4000" b="1" dirty="0" smtClean="0">
                <a:latin typeface="Arial" charset="0"/>
              </a:rPr>
              <a:t>Our approach</a:t>
            </a:r>
            <a:endParaRPr lang="en-GB" sz="4000" b="1" dirty="0">
              <a:latin typeface="Arial" charset="0"/>
            </a:endParaRPr>
          </a:p>
        </p:txBody>
      </p:sp>
      <p:sp>
        <p:nvSpPr>
          <p:cNvPr id="2" name="TextBox 1"/>
          <p:cNvSpPr txBox="1"/>
          <p:nvPr/>
        </p:nvSpPr>
        <p:spPr>
          <a:xfrm>
            <a:off x="4228353" y="2271582"/>
            <a:ext cx="4183529" cy="2308324"/>
          </a:xfrm>
          <a:prstGeom prst="rect">
            <a:avLst/>
          </a:prstGeom>
          <a:noFill/>
        </p:spPr>
        <p:txBody>
          <a:bodyPr wrap="square" rtlCol="0">
            <a:spAutoFit/>
          </a:bodyPr>
          <a:lstStyle/>
          <a:p>
            <a:pPr marL="285750" indent="-285750">
              <a:buFont typeface="Arial"/>
              <a:buChar char="•"/>
            </a:pPr>
            <a:r>
              <a:rPr lang="en-US" sz="2400" b="1" u="sng" dirty="0" smtClean="0"/>
              <a:t>Phase 1:</a:t>
            </a:r>
          </a:p>
          <a:p>
            <a:pPr marL="742950" lvl="1" indent="-285750">
              <a:buFont typeface="Arial"/>
              <a:buChar char="•"/>
            </a:pPr>
            <a:r>
              <a:rPr lang="en-US" sz="2400" dirty="0" smtClean="0"/>
              <a:t>Experiment</a:t>
            </a:r>
          </a:p>
          <a:p>
            <a:pPr marL="285750" indent="-285750">
              <a:buFont typeface="Arial"/>
              <a:buChar char="•"/>
            </a:pPr>
            <a:r>
              <a:rPr lang="en-US" sz="2400" b="1" u="sng" dirty="0" smtClean="0"/>
              <a:t>Phase 2:</a:t>
            </a:r>
          </a:p>
          <a:p>
            <a:pPr marL="742950" lvl="1" indent="-285750">
              <a:buFont typeface="Arial"/>
              <a:buChar char="•"/>
            </a:pPr>
            <a:r>
              <a:rPr lang="en-US" sz="2400" dirty="0" smtClean="0"/>
              <a:t>Analyze</a:t>
            </a:r>
            <a:endParaRPr lang="en-US" sz="2400" dirty="0"/>
          </a:p>
          <a:p>
            <a:pPr marL="285750" indent="-285750">
              <a:buFont typeface="Arial"/>
              <a:buChar char="•"/>
            </a:pPr>
            <a:r>
              <a:rPr lang="en-US" sz="2400" b="1" u="sng" dirty="0" smtClean="0"/>
              <a:t>Phase 3:</a:t>
            </a:r>
          </a:p>
          <a:p>
            <a:pPr marL="742950" lvl="1" indent="-285750">
              <a:buFont typeface="Arial"/>
              <a:buChar char="•"/>
            </a:pPr>
            <a:r>
              <a:rPr lang="en-US" sz="2400" dirty="0" smtClean="0"/>
              <a:t>Publish</a:t>
            </a:r>
          </a:p>
        </p:txBody>
      </p:sp>
      <p:pic>
        <p:nvPicPr>
          <p:cNvPr id="3" name="Picture 2"/>
          <p:cNvPicPr>
            <a:picLocks noChangeAspect="1"/>
          </p:cNvPicPr>
          <p:nvPr/>
        </p:nvPicPr>
        <p:blipFill>
          <a:blip r:embed="rId3"/>
          <a:stretch>
            <a:fillRect/>
          </a:stretch>
        </p:blipFill>
        <p:spPr>
          <a:xfrm>
            <a:off x="1143747" y="2057400"/>
            <a:ext cx="2971800" cy="2730500"/>
          </a:xfrm>
          <a:prstGeom prst="rect">
            <a:avLst/>
          </a:prstGeom>
        </p:spPr>
      </p:pic>
    </p:spTree>
    <p:extLst>
      <p:ext uri="{BB962C8B-B14F-4D97-AF65-F5344CB8AC3E}">
        <p14:creationId xmlns:p14="http://schemas.microsoft.com/office/powerpoint/2010/main" val="318653949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22052" y="1555035"/>
            <a:ext cx="3990978" cy="4801315"/>
          </a:xfrm>
          <a:prstGeom prst="rect">
            <a:avLst/>
          </a:prstGeom>
          <a:noFill/>
        </p:spPr>
        <p:txBody>
          <a:bodyPr wrap="square" rtlCol="0">
            <a:spAutoFit/>
          </a:bodyPr>
          <a:lstStyle/>
          <a:p>
            <a:r>
              <a:rPr lang="en-US" dirty="0" smtClean="0"/>
              <a:t>Multivariate analysis of variance between the </a:t>
            </a:r>
            <a:r>
              <a:rPr lang="en-US" dirty="0" smtClean="0"/>
              <a:t>all vs. all ratios</a:t>
            </a:r>
            <a:endParaRPr lang="en-US" dirty="0" smtClean="0"/>
          </a:p>
          <a:p>
            <a:endParaRPr lang="en-US" dirty="0"/>
          </a:p>
          <a:p>
            <a:r>
              <a:rPr lang="en-US" dirty="0" smtClean="0"/>
              <a:t>Plots samples and variants concurrently</a:t>
            </a:r>
          </a:p>
          <a:p>
            <a:endParaRPr lang="en-US" dirty="0"/>
          </a:p>
          <a:p>
            <a:r>
              <a:rPr lang="en-US" dirty="0" smtClean="0"/>
              <a:t>We can see that all controls essentially the same</a:t>
            </a:r>
          </a:p>
          <a:p>
            <a:endParaRPr lang="en-US" dirty="0"/>
          </a:p>
          <a:p>
            <a:r>
              <a:rPr lang="en-US" dirty="0" smtClean="0"/>
              <a:t>Most variants essentially at the </a:t>
            </a:r>
            <a:r>
              <a:rPr lang="en-US" dirty="0" smtClean="0"/>
              <a:t>center </a:t>
            </a:r>
            <a:r>
              <a:rPr lang="en-US" dirty="0" smtClean="0"/>
              <a:t>of the plot – means unchanged between the two groups</a:t>
            </a:r>
          </a:p>
          <a:p>
            <a:endParaRPr lang="en-US" dirty="0"/>
          </a:p>
          <a:p>
            <a:r>
              <a:rPr lang="en-US" dirty="0" smtClean="0"/>
              <a:t>Wide differences in the experimental samples, driven by a few variants</a:t>
            </a:r>
          </a:p>
          <a:p>
            <a:endParaRPr lang="en-US" dirty="0"/>
          </a:p>
          <a:p>
            <a:r>
              <a:rPr lang="en-US" dirty="0" smtClean="0"/>
              <a:t>Some variants on the axis of the experiment, others off the axis</a:t>
            </a:r>
          </a:p>
        </p:txBody>
      </p:sp>
      <p:pic>
        <p:nvPicPr>
          <p:cNvPr id="22" name="Picture 21" descr="biplot_CZM.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830" y="1417638"/>
            <a:ext cx="4953882" cy="4953882"/>
          </a:xfrm>
          <a:prstGeom prst="rect">
            <a:avLst/>
          </a:prstGeom>
        </p:spPr>
      </p:pic>
      <p:sp>
        <p:nvSpPr>
          <p:cNvPr id="2" name="Title 1"/>
          <p:cNvSpPr>
            <a:spLocks noGrp="1"/>
          </p:cNvSpPr>
          <p:nvPr>
            <p:ph type="title"/>
          </p:nvPr>
        </p:nvSpPr>
        <p:spPr/>
        <p:txBody>
          <a:bodyPr/>
          <a:lstStyle/>
          <a:p>
            <a:r>
              <a:rPr lang="en-US" dirty="0" smtClean="0"/>
              <a:t>The </a:t>
            </a:r>
            <a:r>
              <a:rPr lang="en-US" dirty="0" err="1" smtClean="0"/>
              <a:t>biplot</a:t>
            </a:r>
            <a:endParaRPr lang="en-US" dirty="0"/>
          </a:p>
        </p:txBody>
      </p:sp>
      <p:sp>
        <p:nvSpPr>
          <p:cNvPr id="3" name="Footer Placeholder 2"/>
          <p:cNvSpPr>
            <a:spLocks noGrp="1"/>
          </p:cNvSpPr>
          <p:nvPr>
            <p:ph type="ftr" sz="quarter" idx="11"/>
          </p:nvPr>
        </p:nvSpPr>
        <p:spPr/>
        <p:txBody>
          <a:bodyPr/>
          <a:lstStyle/>
          <a:p>
            <a:r>
              <a:rPr lang="en-US" smtClean="0"/>
              <a:t>CoDaWork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33</a:t>
            </a:fld>
            <a:endParaRPr lang="en-US"/>
          </a:p>
        </p:txBody>
      </p:sp>
    </p:spTree>
    <p:extLst>
      <p:ext uri="{BB962C8B-B14F-4D97-AF65-F5344CB8AC3E}">
        <p14:creationId xmlns:p14="http://schemas.microsoft.com/office/powerpoint/2010/main" val="21522144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effect plot</a:t>
            </a:r>
            <a:endParaRPr lang="en-US" dirty="0"/>
          </a:p>
        </p:txBody>
      </p:sp>
      <p:pic>
        <p:nvPicPr>
          <p:cNvPr id="4" name="Content Placeholder 3" descr="all_tested.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460" t="8314" r="593"/>
          <a:stretch/>
        </p:blipFill>
        <p:spPr>
          <a:xfrm>
            <a:off x="457200" y="1842804"/>
            <a:ext cx="4478304" cy="4149684"/>
          </a:xfrm>
        </p:spPr>
      </p:pic>
      <p:sp>
        <p:nvSpPr>
          <p:cNvPr id="6" name="TextBox 5"/>
          <p:cNvSpPr txBox="1"/>
          <p:nvPr/>
        </p:nvSpPr>
        <p:spPr>
          <a:xfrm>
            <a:off x="4822052" y="1842804"/>
            <a:ext cx="3990978" cy="3477875"/>
          </a:xfrm>
          <a:prstGeom prst="rect">
            <a:avLst/>
          </a:prstGeom>
          <a:noFill/>
        </p:spPr>
        <p:txBody>
          <a:bodyPr wrap="square" rtlCol="0">
            <a:spAutoFit/>
          </a:bodyPr>
          <a:lstStyle/>
          <a:p>
            <a:r>
              <a:rPr lang="en-US" dirty="0" err="1" smtClean="0"/>
              <a:t>Univariate</a:t>
            </a:r>
            <a:r>
              <a:rPr lang="en-US" dirty="0" smtClean="0"/>
              <a:t> analysis of variance </a:t>
            </a:r>
            <a:endParaRPr lang="en-US" dirty="0" smtClean="0"/>
          </a:p>
          <a:p>
            <a:endParaRPr lang="en-US" dirty="0" smtClean="0"/>
          </a:p>
          <a:p>
            <a:r>
              <a:rPr lang="en-US" dirty="0" smtClean="0"/>
              <a:t>Plot of Within : Between group difference </a:t>
            </a:r>
          </a:p>
          <a:p>
            <a:endParaRPr lang="en-US" dirty="0"/>
          </a:p>
          <a:p>
            <a:pPr marL="285750" indent="-285750">
              <a:buFont typeface="Arial"/>
              <a:buChar char="•"/>
            </a:pPr>
            <a:r>
              <a:rPr lang="en-US" dirty="0" smtClean="0"/>
              <a:t>Sectors are constant effect </a:t>
            </a:r>
            <a:r>
              <a:rPr lang="en-US" dirty="0" smtClean="0"/>
              <a:t>size</a:t>
            </a:r>
            <a:endParaRPr lang="en-US" dirty="0"/>
          </a:p>
          <a:p>
            <a:pPr marL="742950" lvl="1" indent="-285750">
              <a:buFont typeface="Arial"/>
              <a:buChar char="•"/>
            </a:pPr>
            <a:r>
              <a:rPr lang="en-US" sz="1600" dirty="0" smtClean="0"/>
              <a:t>Variants with high activity in top left corner</a:t>
            </a:r>
          </a:p>
          <a:p>
            <a:pPr marL="742950" lvl="1" indent="-285750">
              <a:buFont typeface="Arial"/>
              <a:buChar char="•"/>
            </a:pPr>
            <a:r>
              <a:rPr lang="en-US" sz="1600" dirty="0" smtClean="0"/>
              <a:t>Variants with moderate activity effect &gt; 4</a:t>
            </a:r>
          </a:p>
          <a:p>
            <a:pPr marL="742950" lvl="1" indent="-285750">
              <a:buFont typeface="Arial"/>
              <a:buChar char="•"/>
            </a:pPr>
            <a:r>
              <a:rPr lang="en-US" sz="1600" dirty="0" smtClean="0"/>
              <a:t>Variants with barely detectable activity effect &gt; 2</a:t>
            </a:r>
          </a:p>
          <a:p>
            <a:pPr marL="742950" lvl="1" indent="-285750">
              <a:buFont typeface="Arial"/>
              <a:buChar char="•"/>
            </a:pPr>
            <a:r>
              <a:rPr lang="en-US" sz="1600" dirty="0" smtClean="0"/>
              <a:t>Variants with no activity effect &lt; 2</a:t>
            </a:r>
            <a:endParaRPr lang="en-US" sz="1600" dirty="0"/>
          </a:p>
        </p:txBody>
      </p:sp>
      <p:sp>
        <p:nvSpPr>
          <p:cNvPr id="3" name="Footer Placeholder 2"/>
          <p:cNvSpPr>
            <a:spLocks noGrp="1"/>
          </p:cNvSpPr>
          <p:nvPr>
            <p:ph type="ftr" sz="quarter" idx="11"/>
          </p:nvPr>
        </p:nvSpPr>
        <p:spPr/>
        <p:txBody>
          <a:bodyPr/>
          <a:lstStyle/>
          <a:p>
            <a:r>
              <a:rPr lang="en-US" smtClean="0"/>
              <a:t>CoDaWork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34</a:t>
            </a:fld>
            <a:endParaRPr lang="en-US" dirty="0"/>
          </a:p>
        </p:txBody>
      </p:sp>
      <p:sp>
        <p:nvSpPr>
          <p:cNvPr id="7" name="Rounded Rectangle 6"/>
          <p:cNvSpPr/>
          <p:nvPr/>
        </p:nvSpPr>
        <p:spPr>
          <a:xfrm>
            <a:off x="4085216" y="4216620"/>
            <a:ext cx="337474" cy="18812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428842" y="2166214"/>
            <a:ext cx="361701"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305167" y="2270160"/>
            <a:ext cx="361701"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067141" y="2134077"/>
            <a:ext cx="361701"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909752" y="2736475"/>
            <a:ext cx="361701"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2717563" y="2966049"/>
            <a:ext cx="294830" cy="202710"/>
          </a:xfrm>
          <a:prstGeom prst="roundRect">
            <a:avLst/>
          </a:prstGeom>
          <a:solidFill>
            <a:schemeClr val="tx1">
              <a:lumMod val="50000"/>
              <a:lumOff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1281427" y="3100717"/>
            <a:ext cx="294830" cy="136083"/>
          </a:xfrm>
          <a:prstGeom prst="roundRect">
            <a:avLst/>
          </a:prstGeom>
          <a:solidFill>
            <a:srgbClr val="008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2370667" y="3390727"/>
            <a:ext cx="294830" cy="136083"/>
          </a:xfrm>
          <a:prstGeom prst="roundRect">
            <a:avLst/>
          </a:prstGeom>
          <a:solidFill>
            <a:schemeClr val="accent6">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1481697" y="2236328"/>
            <a:ext cx="294830" cy="136083"/>
          </a:xfrm>
          <a:prstGeom prst="roundRect">
            <a:avLst/>
          </a:prstGeom>
          <a:solidFill>
            <a:srgbClr val="0000FF">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29381" y="2485625"/>
            <a:ext cx="294830" cy="235074"/>
          </a:xfrm>
          <a:prstGeom prst="roundRect">
            <a:avLst/>
          </a:prstGeom>
          <a:solidFill>
            <a:schemeClr val="tx1">
              <a:lumMod val="95000"/>
              <a:lumOff val="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p:cNvSpPr/>
          <p:nvPr/>
        </p:nvSpPr>
        <p:spPr>
          <a:xfrm>
            <a:off x="1033401" y="1997994"/>
            <a:ext cx="294830" cy="136083"/>
          </a:xfrm>
          <a:prstGeom prst="round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2665497" y="4610044"/>
            <a:ext cx="294830" cy="136083"/>
          </a:xfrm>
          <a:prstGeom prst="roundRect">
            <a:avLst/>
          </a:prstGeom>
          <a:solidFill>
            <a:srgbClr val="FFFF00">
              <a:alpha val="47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1666868" y="4014700"/>
            <a:ext cx="390299" cy="136083"/>
          </a:xfrm>
          <a:prstGeom prst="roundRect">
            <a:avLst/>
          </a:prstGeom>
          <a:solidFill>
            <a:schemeClr val="accent2">
              <a:lumMod val="60000"/>
              <a:lumOff val="40000"/>
              <a:alpha val="4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64005" y="6035688"/>
            <a:ext cx="2174769" cy="276999"/>
          </a:xfrm>
          <a:prstGeom prst="rect">
            <a:avLst/>
          </a:prstGeom>
          <a:noFill/>
        </p:spPr>
        <p:txBody>
          <a:bodyPr wrap="none" rtlCol="0">
            <a:spAutoFit/>
          </a:bodyPr>
          <a:lstStyle/>
          <a:p>
            <a:r>
              <a:rPr lang="en-US" sz="1200" dirty="0" smtClean="0"/>
              <a:t>Gloor </a:t>
            </a:r>
            <a:r>
              <a:rPr lang="en-US" sz="1200" smtClean="0"/>
              <a:t>and friends, </a:t>
            </a:r>
            <a:r>
              <a:rPr lang="en-US" sz="1200" dirty="0" smtClean="0"/>
              <a:t>under review</a:t>
            </a:r>
            <a:endParaRPr lang="en-US" sz="1200" dirty="0"/>
          </a:p>
        </p:txBody>
      </p:sp>
    </p:spTree>
    <p:extLst>
      <p:ext uri="{BB962C8B-B14F-4D97-AF65-F5344CB8AC3E}">
        <p14:creationId xmlns:p14="http://schemas.microsoft.com/office/powerpoint/2010/main" val="344562080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iplot_CZM.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0118" y="1215200"/>
            <a:ext cx="4953882" cy="4953882"/>
          </a:xfrm>
          <a:prstGeom prst="rect">
            <a:avLst/>
          </a:prstGeom>
        </p:spPr>
      </p:pic>
      <p:sp>
        <p:nvSpPr>
          <p:cNvPr id="2" name="Title 1"/>
          <p:cNvSpPr>
            <a:spLocks noGrp="1"/>
          </p:cNvSpPr>
          <p:nvPr>
            <p:ph type="title"/>
          </p:nvPr>
        </p:nvSpPr>
        <p:spPr/>
        <p:txBody>
          <a:bodyPr/>
          <a:lstStyle/>
          <a:p>
            <a:r>
              <a:rPr lang="en-US" dirty="0" smtClean="0"/>
              <a:t>Results track </a:t>
            </a:r>
            <a:r>
              <a:rPr lang="en-US" dirty="0" err="1" smtClean="0"/>
              <a:t>biplot</a:t>
            </a:r>
            <a:endParaRPr lang="en-US" dirty="0"/>
          </a:p>
        </p:txBody>
      </p:sp>
      <p:pic>
        <p:nvPicPr>
          <p:cNvPr id="4" name="Content Placeholder 3" descr="all_tested.pdf"/>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l="460" t="8314" r="593"/>
          <a:stretch/>
        </p:blipFill>
        <p:spPr>
          <a:xfrm>
            <a:off x="457200" y="1842804"/>
            <a:ext cx="4478304" cy="4149684"/>
          </a:xfrm>
        </p:spPr>
      </p:pic>
      <p:sp>
        <p:nvSpPr>
          <p:cNvPr id="5" name="Rounded Rectangle 4"/>
          <p:cNvSpPr/>
          <p:nvPr/>
        </p:nvSpPr>
        <p:spPr>
          <a:xfrm>
            <a:off x="8346610" y="3254644"/>
            <a:ext cx="294830" cy="136083"/>
          </a:xfrm>
          <a:prstGeom prst="round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8236554" y="3390727"/>
            <a:ext cx="294830" cy="136083"/>
          </a:xfrm>
          <a:prstGeom prst="roundRect">
            <a:avLst/>
          </a:prstGeom>
          <a:solidFill>
            <a:srgbClr val="0000FF">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692271" y="3417370"/>
            <a:ext cx="294830" cy="136083"/>
          </a:xfrm>
          <a:prstGeom prst="roundRect">
            <a:avLst/>
          </a:prstGeom>
          <a:solidFill>
            <a:srgbClr val="008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7995982" y="4163338"/>
            <a:ext cx="294830" cy="136083"/>
          </a:xfrm>
          <a:prstGeom prst="roundRect">
            <a:avLst/>
          </a:prstGeom>
          <a:solidFill>
            <a:schemeClr val="tx1">
              <a:lumMod val="95000"/>
              <a:lumOff val="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7422645" y="4145576"/>
            <a:ext cx="294830" cy="136083"/>
          </a:xfrm>
          <a:prstGeom prst="roundRect">
            <a:avLst/>
          </a:prstGeom>
          <a:solidFill>
            <a:schemeClr val="accent6">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692271" y="3186602"/>
            <a:ext cx="294830" cy="136083"/>
          </a:xfrm>
          <a:prstGeom prst="roundRect">
            <a:avLst/>
          </a:prstGeom>
          <a:solidFill>
            <a:schemeClr val="tx1">
              <a:lumMod val="50000"/>
              <a:lumOff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915737" y="3526810"/>
            <a:ext cx="294830" cy="136083"/>
          </a:xfrm>
          <a:prstGeom prst="roundRect">
            <a:avLst/>
          </a:prstGeom>
          <a:solidFill>
            <a:srgbClr val="FFFF00">
              <a:alpha val="47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7973276" y="2770647"/>
            <a:ext cx="294830"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8324897" y="2736475"/>
            <a:ext cx="294830"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8207216" y="3032675"/>
            <a:ext cx="294830"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8236950" y="3781783"/>
            <a:ext cx="294830"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4085216" y="4216620"/>
            <a:ext cx="337474" cy="18812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6729238" y="1851477"/>
            <a:ext cx="337474" cy="18812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112542" y="3714734"/>
            <a:ext cx="294830" cy="136083"/>
          </a:xfrm>
          <a:prstGeom prst="roundRect">
            <a:avLst/>
          </a:prstGeom>
          <a:solidFill>
            <a:schemeClr val="accent2">
              <a:lumMod val="60000"/>
              <a:lumOff val="40000"/>
              <a:alpha val="4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1428842" y="2166214"/>
            <a:ext cx="361701"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1305167" y="2270160"/>
            <a:ext cx="361701"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1067141" y="2134077"/>
            <a:ext cx="361701"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1909752" y="2736475"/>
            <a:ext cx="361701" cy="136083"/>
          </a:xfrm>
          <a:prstGeom prst="round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2717563" y="2966049"/>
            <a:ext cx="294830" cy="202710"/>
          </a:xfrm>
          <a:prstGeom prst="roundRect">
            <a:avLst/>
          </a:prstGeom>
          <a:solidFill>
            <a:schemeClr val="tx1">
              <a:lumMod val="50000"/>
              <a:lumOff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1281427" y="3100717"/>
            <a:ext cx="294830" cy="136083"/>
          </a:xfrm>
          <a:prstGeom prst="roundRect">
            <a:avLst/>
          </a:prstGeom>
          <a:solidFill>
            <a:srgbClr val="008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p:cNvSpPr/>
          <p:nvPr/>
        </p:nvSpPr>
        <p:spPr>
          <a:xfrm>
            <a:off x="2370667" y="3390727"/>
            <a:ext cx="294830" cy="136083"/>
          </a:xfrm>
          <a:prstGeom prst="roundRect">
            <a:avLst/>
          </a:prstGeom>
          <a:solidFill>
            <a:schemeClr val="accent6">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1481697" y="2236328"/>
            <a:ext cx="294830" cy="136083"/>
          </a:xfrm>
          <a:prstGeom prst="roundRect">
            <a:avLst/>
          </a:prstGeom>
          <a:solidFill>
            <a:srgbClr val="0000FF">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2829381" y="2485625"/>
            <a:ext cx="294830" cy="235074"/>
          </a:xfrm>
          <a:prstGeom prst="roundRect">
            <a:avLst/>
          </a:prstGeom>
          <a:solidFill>
            <a:schemeClr val="tx1">
              <a:lumMod val="95000"/>
              <a:lumOff val="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ounded Rectangle 29"/>
          <p:cNvSpPr/>
          <p:nvPr/>
        </p:nvSpPr>
        <p:spPr>
          <a:xfrm>
            <a:off x="1033401" y="1997994"/>
            <a:ext cx="294830" cy="136083"/>
          </a:xfrm>
          <a:prstGeom prst="round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2665497" y="4610044"/>
            <a:ext cx="294830" cy="136083"/>
          </a:xfrm>
          <a:prstGeom prst="roundRect">
            <a:avLst/>
          </a:prstGeom>
          <a:solidFill>
            <a:srgbClr val="FFFF00">
              <a:alpha val="47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666868" y="4014700"/>
            <a:ext cx="390299" cy="136083"/>
          </a:xfrm>
          <a:prstGeom prst="roundRect">
            <a:avLst/>
          </a:prstGeom>
          <a:solidFill>
            <a:schemeClr val="accent2">
              <a:lumMod val="60000"/>
              <a:lumOff val="40000"/>
              <a:alpha val="4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422690" y="3322685"/>
            <a:ext cx="149310" cy="528132"/>
          </a:xfrm>
          <a:prstGeom prst="rect">
            <a:avLst/>
          </a:prstGeom>
          <a:solidFill>
            <a:schemeClr val="bg1"/>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6371996" y="5738138"/>
            <a:ext cx="789724" cy="523220"/>
          </a:xfrm>
          <a:prstGeom prst="rect">
            <a:avLst/>
          </a:prstGeom>
          <a:solidFill>
            <a:schemeClr val="bg1"/>
          </a:solidFill>
        </p:spPr>
        <p:txBody>
          <a:bodyPr wrap="none" rtlCol="0">
            <a:spAutoFit/>
          </a:bodyPr>
          <a:lstStyle/>
          <a:p>
            <a:pPr algn="ctr"/>
            <a:r>
              <a:rPr lang="en-US" sz="1400" dirty="0" smtClean="0"/>
              <a:t>Comp. 1</a:t>
            </a:r>
          </a:p>
          <a:p>
            <a:pPr algn="ctr"/>
            <a:r>
              <a:rPr lang="en-US" sz="1400" smtClean="0"/>
              <a:t>53% </a:t>
            </a:r>
            <a:r>
              <a:rPr lang="en-US" sz="1400" dirty="0" err="1" smtClean="0"/>
              <a:t>var</a:t>
            </a:r>
            <a:endParaRPr lang="en-US" sz="1400" dirty="0"/>
          </a:p>
        </p:txBody>
      </p:sp>
      <p:sp>
        <p:nvSpPr>
          <p:cNvPr id="6" name="Footer Placeholder 5"/>
          <p:cNvSpPr>
            <a:spLocks noGrp="1"/>
          </p:cNvSpPr>
          <p:nvPr>
            <p:ph type="ftr" sz="quarter" idx="11"/>
          </p:nvPr>
        </p:nvSpPr>
        <p:spPr/>
        <p:txBody>
          <a:bodyPr/>
          <a:lstStyle/>
          <a:p>
            <a:r>
              <a:rPr lang="en-US" smtClean="0"/>
              <a:t>CoDaWork 2015</a:t>
            </a:r>
            <a:endParaRPr lang="en-US"/>
          </a:p>
        </p:txBody>
      </p:sp>
      <p:sp>
        <p:nvSpPr>
          <p:cNvPr id="28" name="Slide Number Placeholder 27"/>
          <p:cNvSpPr>
            <a:spLocks noGrp="1"/>
          </p:cNvSpPr>
          <p:nvPr>
            <p:ph type="sldNum" sz="quarter" idx="12"/>
          </p:nvPr>
        </p:nvSpPr>
        <p:spPr/>
        <p:txBody>
          <a:bodyPr/>
          <a:lstStyle/>
          <a:p>
            <a:fld id="{4CBC7C6D-2764-8E4F-B1AE-9A315E705D2C}" type="slidenum">
              <a:rPr lang="en-US" smtClean="0"/>
              <a:t>35</a:t>
            </a:fld>
            <a:endParaRPr lang="en-US"/>
          </a:p>
        </p:txBody>
      </p:sp>
    </p:spTree>
    <p:extLst>
      <p:ext uri="{BB962C8B-B14F-4D97-AF65-F5344CB8AC3E}">
        <p14:creationId xmlns:p14="http://schemas.microsoft.com/office/powerpoint/2010/main" val="35057427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RNA-</a:t>
            </a:r>
            <a:r>
              <a:rPr lang="en-US" dirty="0" err="1" smtClean="0"/>
              <a:t>seq</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36</a:t>
            </a:fld>
            <a:endParaRPr lang="en-US"/>
          </a:p>
        </p:txBody>
      </p:sp>
      <p:pic>
        <p:nvPicPr>
          <p:cNvPr id="7" name="Picture 6" descr="biplo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5529" y="1316350"/>
            <a:ext cx="5040000" cy="5040000"/>
          </a:xfrm>
          <a:prstGeom prst="rect">
            <a:avLst/>
          </a:prstGeom>
        </p:spPr>
      </p:pic>
      <p:sp>
        <p:nvSpPr>
          <p:cNvPr id="8" name="Rounded Rectangle 7"/>
          <p:cNvSpPr/>
          <p:nvPr/>
        </p:nvSpPr>
        <p:spPr>
          <a:xfrm>
            <a:off x="3317538" y="3050308"/>
            <a:ext cx="925824" cy="569707"/>
          </a:xfrm>
          <a:prstGeom prst="roundRect">
            <a:avLst/>
          </a:prstGeom>
          <a:solidFill>
            <a:schemeClr val="tx2">
              <a:lumMod val="20000"/>
              <a:lumOff val="8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857602" y="3982017"/>
            <a:ext cx="836803" cy="510362"/>
          </a:xfrm>
          <a:prstGeom prst="roundRect">
            <a:avLst/>
          </a:prstGeom>
          <a:solidFill>
            <a:schemeClr val="tx2">
              <a:lumMod val="75000"/>
              <a:alpha val="10000"/>
            </a:schemeClr>
          </a:solid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5543077" y="3620015"/>
            <a:ext cx="866477" cy="528166"/>
          </a:xfrm>
          <a:prstGeom prst="roundRect">
            <a:avLst/>
          </a:prstGeom>
          <a:solidFill>
            <a:schemeClr val="accent2">
              <a:lumMod val="50000"/>
              <a:alpha val="3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2" name="TextBox 11"/>
          <p:cNvSpPr txBox="1"/>
          <p:nvPr/>
        </p:nvSpPr>
        <p:spPr>
          <a:xfrm>
            <a:off x="4611925" y="5987018"/>
            <a:ext cx="931152" cy="369332"/>
          </a:xfrm>
          <a:prstGeom prst="rect">
            <a:avLst/>
          </a:prstGeom>
          <a:solidFill>
            <a:schemeClr val="bg1"/>
          </a:solidFill>
        </p:spPr>
        <p:txBody>
          <a:bodyPr wrap="none" rtlCol="0">
            <a:spAutoFit/>
          </a:bodyPr>
          <a:lstStyle/>
          <a:p>
            <a:r>
              <a:rPr lang="en-US" dirty="0" smtClean="0"/>
              <a:t>58% </a:t>
            </a:r>
            <a:r>
              <a:rPr lang="en-US" dirty="0" err="1" smtClean="0"/>
              <a:t>var</a:t>
            </a:r>
            <a:endParaRPr lang="en-US" dirty="0"/>
          </a:p>
        </p:txBody>
      </p:sp>
      <p:sp>
        <p:nvSpPr>
          <p:cNvPr id="13" name="TextBox 12"/>
          <p:cNvSpPr txBox="1"/>
          <p:nvPr/>
        </p:nvSpPr>
        <p:spPr>
          <a:xfrm rot="16200000">
            <a:off x="2289524" y="3497939"/>
            <a:ext cx="931152" cy="369332"/>
          </a:xfrm>
          <a:prstGeom prst="rect">
            <a:avLst/>
          </a:prstGeom>
          <a:solidFill>
            <a:schemeClr val="bg1"/>
          </a:solidFill>
        </p:spPr>
        <p:txBody>
          <a:bodyPr wrap="none" rtlCol="0">
            <a:spAutoFit/>
          </a:bodyPr>
          <a:lstStyle/>
          <a:p>
            <a:r>
              <a:rPr lang="en-US" dirty="0" smtClean="0"/>
              <a:t>10% </a:t>
            </a:r>
            <a:r>
              <a:rPr lang="en-US" dirty="0" err="1" smtClean="0"/>
              <a:t>var</a:t>
            </a:r>
            <a:endParaRPr lang="en-US" dirty="0"/>
          </a:p>
        </p:txBody>
      </p:sp>
    </p:spTree>
    <p:extLst>
      <p:ext uri="{BB962C8B-B14F-4D97-AF65-F5344CB8AC3E}">
        <p14:creationId xmlns:p14="http://schemas.microsoft.com/office/powerpoint/2010/main" val="3445389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16S </a:t>
            </a:r>
            <a:r>
              <a:rPr lang="en-US" dirty="0" err="1" smtClean="0"/>
              <a:t>rRNA</a:t>
            </a:r>
            <a:r>
              <a:rPr lang="en-US" dirty="0" smtClean="0"/>
              <a:t> profiles?</a:t>
            </a:r>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37</a:t>
            </a:fld>
            <a:endParaRPr lang="en-US"/>
          </a:p>
        </p:txBody>
      </p:sp>
      <p:pic>
        <p:nvPicPr>
          <p:cNvPr id="3" name="Picture 2" descr="oral.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57809" y="1234366"/>
            <a:ext cx="5040000" cy="5040000"/>
          </a:xfrm>
          <a:prstGeom prst="rect">
            <a:avLst/>
          </a:prstGeom>
        </p:spPr>
      </p:pic>
      <p:sp>
        <p:nvSpPr>
          <p:cNvPr id="6" name="TextBox 5"/>
          <p:cNvSpPr txBox="1"/>
          <p:nvPr/>
        </p:nvSpPr>
        <p:spPr>
          <a:xfrm>
            <a:off x="4228829" y="5910968"/>
            <a:ext cx="931152" cy="369332"/>
          </a:xfrm>
          <a:prstGeom prst="rect">
            <a:avLst/>
          </a:prstGeom>
          <a:solidFill>
            <a:schemeClr val="bg1"/>
          </a:solidFill>
        </p:spPr>
        <p:txBody>
          <a:bodyPr wrap="none" rtlCol="0">
            <a:spAutoFit/>
          </a:bodyPr>
          <a:lstStyle/>
          <a:p>
            <a:r>
              <a:rPr lang="en-US" dirty="0" smtClean="0"/>
              <a:t>15% </a:t>
            </a:r>
            <a:r>
              <a:rPr lang="en-US" dirty="0" err="1" smtClean="0"/>
              <a:t>var</a:t>
            </a:r>
            <a:endParaRPr lang="en-US" dirty="0"/>
          </a:p>
        </p:txBody>
      </p:sp>
      <p:sp>
        <p:nvSpPr>
          <p:cNvPr id="14" name="TextBox 13"/>
          <p:cNvSpPr txBox="1"/>
          <p:nvPr/>
        </p:nvSpPr>
        <p:spPr>
          <a:xfrm rot="16200000">
            <a:off x="1823342" y="3594636"/>
            <a:ext cx="931152" cy="369332"/>
          </a:xfrm>
          <a:prstGeom prst="rect">
            <a:avLst/>
          </a:prstGeom>
          <a:solidFill>
            <a:schemeClr val="bg1"/>
          </a:solidFill>
        </p:spPr>
        <p:txBody>
          <a:bodyPr wrap="none" rtlCol="0">
            <a:spAutoFit/>
          </a:bodyPr>
          <a:lstStyle/>
          <a:p>
            <a:r>
              <a:rPr lang="en-US" dirty="0" smtClean="0"/>
              <a:t>12% </a:t>
            </a:r>
            <a:r>
              <a:rPr lang="en-US" dirty="0" err="1" smtClean="0"/>
              <a:t>var</a:t>
            </a:r>
            <a:endParaRPr lang="en-US" dirty="0"/>
          </a:p>
        </p:txBody>
      </p:sp>
    </p:spTree>
    <p:extLst>
      <p:ext uri="{BB962C8B-B14F-4D97-AF65-F5344CB8AC3E}">
        <p14:creationId xmlns:p14="http://schemas.microsoft.com/office/powerpoint/2010/main" val="318324139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Correlations are the worst!</a:t>
            </a:r>
            <a:endParaRPr lang="en-US" sz="1300" dirty="0"/>
          </a:p>
        </p:txBody>
      </p:sp>
      <p:sp>
        <p:nvSpPr>
          <p:cNvPr id="3" name="Footer Placeholder 2"/>
          <p:cNvSpPr>
            <a:spLocks noGrp="1"/>
          </p:cNvSpPr>
          <p:nvPr>
            <p:ph type="ftr" sz="quarter" idx="11"/>
          </p:nvPr>
        </p:nvSpPr>
        <p:spPr/>
        <p:txBody>
          <a:bodyPr/>
          <a:lstStyle/>
          <a:p>
            <a:r>
              <a:rPr lang="en-US" smtClean="0"/>
              <a:t>Biochem Forum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38</a:t>
            </a:fld>
            <a:endParaRPr lang="en-US"/>
          </a:p>
        </p:txBody>
      </p:sp>
      <p:pic>
        <p:nvPicPr>
          <p:cNvPr id="7" name="Picture 6"/>
          <p:cNvPicPr>
            <a:picLocks noChangeAspect="1"/>
          </p:cNvPicPr>
          <p:nvPr/>
        </p:nvPicPr>
        <p:blipFill>
          <a:blip r:embed="rId3"/>
          <a:stretch>
            <a:fillRect/>
          </a:stretch>
        </p:blipFill>
        <p:spPr>
          <a:xfrm>
            <a:off x="4229100" y="1736911"/>
            <a:ext cx="3581400" cy="3670300"/>
          </a:xfrm>
          <a:prstGeom prst="rect">
            <a:avLst/>
          </a:prstGeom>
        </p:spPr>
      </p:pic>
      <p:sp>
        <p:nvSpPr>
          <p:cNvPr id="8" name="TextBox 7"/>
          <p:cNvSpPr txBox="1"/>
          <p:nvPr/>
        </p:nvSpPr>
        <p:spPr>
          <a:xfrm>
            <a:off x="821764" y="2061883"/>
            <a:ext cx="3407336" cy="2677656"/>
          </a:xfrm>
          <a:prstGeom prst="rect">
            <a:avLst/>
          </a:prstGeom>
          <a:noFill/>
        </p:spPr>
        <p:txBody>
          <a:bodyPr wrap="square" rtlCol="0">
            <a:spAutoFit/>
          </a:bodyPr>
          <a:lstStyle/>
          <a:p>
            <a:r>
              <a:rPr lang="en-US" sz="2400" dirty="0" smtClean="0"/>
              <a:t>Any correlation that is reported must go through the origin to be real</a:t>
            </a:r>
          </a:p>
          <a:p>
            <a:endParaRPr lang="en-US" sz="2400" dirty="0"/>
          </a:p>
          <a:p>
            <a:r>
              <a:rPr lang="en-US" sz="2400" dirty="0" smtClean="0"/>
              <a:t>The ratio of the parts is the only thing that can be observed</a:t>
            </a:r>
            <a:endParaRPr lang="en-US" sz="2400" dirty="0"/>
          </a:p>
        </p:txBody>
      </p:sp>
    </p:spTree>
    <p:extLst>
      <p:ext uri="{BB962C8B-B14F-4D97-AF65-F5344CB8AC3E}">
        <p14:creationId xmlns:p14="http://schemas.microsoft.com/office/powerpoint/2010/main" val="211859537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Correlate on what data?</a:t>
            </a:r>
            <a:endParaRPr lang="en-US" sz="1300" dirty="0"/>
          </a:p>
        </p:txBody>
      </p:sp>
      <p:sp>
        <p:nvSpPr>
          <p:cNvPr id="3" name="Footer Placeholder 2"/>
          <p:cNvSpPr>
            <a:spLocks noGrp="1"/>
          </p:cNvSpPr>
          <p:nvPr>
            <p:ph type="ftr" sz="quarter" idx="11"/>
          </p:nvPr>
        </p:nvSpPr>
        <p:spPr/>
        <p:txBody>
          <a:bodyPr/>
          <a:lstStyle/>
          <a:p>
            <a:r>
              <a:rPr lang="en-US" smtClean="0"/>
              <a:t>Biochem Forum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39</a:t>
            </a:fld>
            <a:endParaRPr lang="en-US" dirty="0"/>
          </a:p>
        </p:txBody>
      </p:sp>
      <p:sp>
        <p:nvSpPr>
          <p:cNvPr id="8" name="TextBox 7"/>
          <p:cNvSpPr txBox="1"/>
          <p:nvPr/>
        </p:nvSpPr>
        <p:spPr>
          <a:xfrm>
            <a:off x="821764" y="2061883"/>
            <a:ext cx="3407336" cy="1938992"/>
          </a:xfrm>
          <a:prstGeom prst="rect">
            <a:avLst/>
          </a:prstGeom>
          <a:noFill/>
        </p:spPr>
        <p:txBody>
          <a:bodyPr wrap="square" rtlCol="0">
            <a:spAutoFit/>
          </a:bodyPr>
          <a:lstStyle/>
          <a:p>
            <a:r>
              <a:rPr lang="en-US" sz="2400" dirty="0" smtClean="0"/>
              <a:t>Do we do correlations on counts?</a:t>
            </a:r>
          </a:p>
          <a:p>
            <a:endParaRPr lang="en-US" sz="2400" dirty="0"/>
          </a:p>
          <a:p>
            <a:r>
              <a:rPr lang="en-US" sz="2400" dirty="0" smtClean="0"/>
              <a:t>Or normalized data (proportions)?</a:t>
            </a:r>
            <a:endParaRPr lang="en-US" sz="2400" dirty="0"/>
          </a:p>
        </p:txBody>
      </p:sp>
      <p:pic>
        <p:nvPicPr>
          <p:cNvPr id="5" name="Picture 4"/>
          <p:cNvPicPr>
            <a:picLocks noChangeAspect="1"/>
          </p:cNvPicPr>
          <p:nvPr/>
        </p:nvPicPr>
        <p:blipFill>
          <a:blip r:embed="rId3"/>
          <a:stretch>
            <a:fillRect/>
          </a:stretch>
        </p:blipFill>
        <p:spPr>
          <a:xfrm>
            <a:off x="4514849" y="1834029"/>
            <a:ext cx="3223689" cy="3141382"/>
          </a:xfrm>
          <a:prstGeom prst="rect">
            <a:avLst/>
          </a:prstGeom>
        </p:spPr>
      </p:pic>
      <p:sp>
        <p:nvSpPr>
          <p:cNvPr id="6" name="TextBox 5"/>
          <p:cNvSpPr txBox="1"/>
          <p:nvPr/>
        </p:nvSpPr>
        <p:spPr>
          <a:xfrm>
            <a:off x="5602941" y="5906689"/>
            <a:ext cx="2575344" cy="338554"/>
          </a:xfrm>
          <a:prstGeom prst="rect">
            <a:avLst/>
          </a:prstGeom>
          <a:noFill/>
        </p:spPr>
        <p:txBody>
          <a:bodyPr wrap="none" rtlCol="0">
            <a:spAutoFit/>
          </a:bodyPr>
          <a:lstStyle/>
          <a:p>
            <a:r>
              <a:rPr lang="en-US" sz="1600" dirty="0" smtClean="0"/>
              <a:t>Lovell, </a:t>
            </a:r>
            <a:r>
              <a:rPr lang="en-US" sz="1600" dirty="0" err="1" smtClean="0"/>
              <a:t>PLoS</a:t>
            </a:r>
            <a:r>
              <a:rPr lang="en-US" sz="1600" dirty="0" smtClean="0"/>
              <a:t> Comp. Bio. 2015</a:t>
            </a:r>
            <a:endParaRPr lang="en-US" sz="1600" dirty="0"/>
          </a:p>
        </p:txBody>
      </p:sp>
    </p:spTree>
    <p:extLst>
      <p:ext uri="{BB962C8B-B14F-4D97-AF65-F5344CB8AC3E}">
        <p14:creationId xmlns:p14="http://schemas.microsoft.com/office/powerpoint/2010/main" val="32165891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t>There are known </a:t>
            </a:r>
            <a:r>
              <a:rPr lang="en-US" dirty="0" err="1"/>
              <a:t>knowns</a:t>
            </a:r>
            <a:r>
              <a:rPr lang="en-US" dirty="0"/>
              <a:t>. These are things we know that we know. </a:t>
            </a:r>
          </a:p>
          <a:p>
            <a:r>
              <a:rPr lang="en-US" dirty="0"/>
              <a:t>There are known unknowns. That is to say, there are things that we know we don't know. </a:t>
            </a:r>
          </a:p>
          <a:p>
            <a:r>
              <a:rPr lang="en-US" dirty="0"/>
              <a:t>But there are also unknown unknowns. There are things we don't know we don't know.</a:t>
            </a:r>
          </a:p>
          <a:p>
            <a:r>
              <a:rPr lang="en-US" b="1" dirty="0">
                <a:solidFill>
                  <a:schemeClr val="accent2"/>
                </a:solidFill>
              </a:rPr>
              <a:t>There are unknown knows: That is, there are also things we think we know that we don’t know</a:t>
            </a:r>
          </a:p>
        </p:txBody>
      </p:sp>
      <p:sp>
        <p:nvSpPr>
          <p:cNvPr id="2" name="Title 1"/>
          <p:cNvSpPr>
            <a:spLocks noGrp="1"/>
          </p:cNvSpPr>
          <p:nvPr>
            <p:ph type="title"/>
          </p:nvPr>
        </p:nvSpPr>
        <p:spPr/>
        <p:txBody>
          <a:bodyPr>
            <a:normAutofit/>
          </a:bodyPr>
          <a:lstStyle/>
          <a:p>
            <a:r>
              <a:rPr lang="en-US" dirty="0" smtClean="0"/>
              <a:t>Best quote ever!?</a:t>
            </a:r>
            <a:endParaRPr lang="en-US" dirty="0"/>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TextBox 4"/>
          <p:cNvSpPr txBox="1"/>
          <p:nvPr/>
        </p:nvSpPr>
        <p:spPr>
          <a:xfrm>
            <a:off x="5393764" y="5251817"/>
            <a:ext cx="1787531" cy="369332"/>
          </a:xfrm>
          <a:prstGeom prst="rect">
            <a:avLst/>
          </a:prstGeom>
          <a:noFill/>
        </p:spPr>
        <p:txBody>
          <a:bodyPr wrap="none" rtlCol="0">
            <a:spAutoFit/>
          </a:bodyPr>
          <a:lstStyle/>
          <a:p>
            <a:r>
              <a:rPr lang="en-US" dirty="0" smtClean="0"/>
              <a:t>Donald Rumsfeld</a:t>
            </a:r>
            <a:endParaRPr lang="en-US" dirty="0"/>
          </a:p>
        </p:txBody>
      </p:sp>
      <p:sp>
        <p:nvSpPr>
          <p:cNvPr id="6" name="Footer Placeholder 5"/>
          <p:cNvSpPr>
            <a:spLocks noGrp="1"/>
          </p:cNvSpPr>
          <p:nvPr>
            <p:ph type="ftr" sz="quarter" idx="11"/>
          </p:nvPr>
        </p:nvSpPr>
        <p:spPr/>
        <p:txBody>
          <a:bodyPr/>
          <a:lstStyle/>
          <a:p>
            <a:r>
              <a:rPr lang="en-US" smtClean="0"/>
              <a:t>Biochem Forum 2015</a:t>
            </a:r>
            <a:endParaRPr lang="en-US"/>
          </a:p>
        </p:txBody>
      </p:sp>
      <p:sp>
        <p:nvSpPr>
          <p:cNvPr id="7" name="Slide Number Placeholder 6"/>
          <p:cNvSpPr>
            <a:spLocks noGrp="1"/>
          </p:cNvSpPr>
          <p:nvPr>
            <p:ph type="sldNum" sz="quarter" idx="12"/>
          </p:nvPr>
        </p:nvSpPr>
        <p:spPr/>
        <p:txBody>
          <a:bodyPr/>
          <a:lstStyle/>
          <a:p>
            <a:fld id="{4CBC7C6D-2764-8E4F-B1AE-9A315E705D2C}" type="slidenum">
              <a:rPr lang="en-US" smtClean="0"/>
              <a:t>4</a:t>
            </a:fld>
            <a:endParaRPr lang="en-US"/>
          </a:p>
        </p:txBody>
      </p:sp>
      <p:sp>
        <p:nvSpPr>
          <p:cNvPr id="8" name="Rectangle 7"/>
          <p:cNvSpPr/>
          <p:nvPr/>
        </p:nvSpPr>
        <p:spPr>
          <a:xfrm>
            <a:off x="457200" y="4392706"/>
            <a:ext cx="4033297" cy="12433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104486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Remove one</a:t>
            </a:r>
            <a:endParaRPr lang="en-US" sz="1300" dirty="0"/>
          </a:p>
        </p:txBody>
      </p:sp>
      <p:sp>
        <p:nvSpPr>
          <p:cNvPr id="3" name="Footer Placeholder 2"/>
          <p:cNvSpPr>
            <a:spLocks noGrp="1"/>
          </p:cNvSpPr>
          <p:nvPr>
            <p:ph type="ftr" sz="quarter" idx="11"/>
          </p:nvPr>
        </p:nvSpPr>
        <p:spPr/>
        <p:txBody>
          <a:bodyPr/>
          <a:lstStyle/>
          <a:p>
            <a:r>
              <a:rPr lang="en-US" smtClean="0"/>
              <a:t>Biochem Forum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40</a:t>
            </a:fld>
            <a:endParaRPr lang="en-US"/>
          </a:p>
        </p:txBody>
      </p:sp>
      <p:sp>
        <p:nvSpPr>
          <p:cNvPr id="8" name="TextBox 7"/>
          <p:cNvSpPr txBox="1"/>
          <p:nvPr/>
        </p:nvSpPr>
        <p:spPr>
          <a:xfrm>
            <a:off x="821764" y="2662047"/>
            <a:ext cx="3407336" cy="1200328"/>
          </a:xfrm>
          <a:prstGeom prst="rect">
            <a:avLst/>
          </a:prstGeom>
          <a:noFill/>
        </p:spPr>
        <p:txBody>
          <a:bodyPr wrap="square" rtlCol="0">
            <a:spAutoFit/>
          </a:bodyPr>
          <a:lstStyle/>
          <a:p>
            <a:r>
              <a:rPr lang="en-US" sz="2400" dirty="0" smtClean="0"/>
              <a:t>What if we remove some members from the group?</a:t>
            </a:r>
            <a:endParaRPr lang="en-US" sz="2400" dirty="0"/>
          </a:p>
        </p:txBody>
      </p:sp>
      <p:pic>
        <p:nvPicPr>
          <p:cNvPr id="6" name="Picture 5"/>
          <p:cNvPicPr>
            <a:picLocks noChangeAspect="1"/>
          </p:cNvPicPr>
          <p:nvPr/>
        </p:nvPicPr>
        <p:blipFill>
          <a:blip r:embed="rId3"/>
          <a:stretch>
            <a:fillRect/>
          </a:stretch>
        </p:blipFill>
        <p:spPr>
          <a:xfrm>
            <a:off x="5142006" y="1838512"/>
            <a:ext cx="3060700" cy="2959100"/>
          </a:xfrm>
          <a:prstGeom prst="rect">
            <a:avLst/>
          </a:prstGeom>
        </p:spPr>
      </p:pic>
      <p:sp>
        <p:nvSpPr>
          <p:cNvPr id="9" name="TextBox 8"/>
          <p:cNvSpPr txBox="1"/>
          <p:nvPr/>
        </p:nvSpPr>
        <p:spPr>
          <a:xfrm>
            <a:off x="5602941" y="5906689"/>
            <a:ext cx="2575344" cy="338554"/>
          </a:xfrm>
          <a:prstGeom prst="rect">
            <a:avLst/>
          </a:prstGeom>
          <a:noFill/>
        </p:spPr>
        <p:txBody>
          <a:bodyPr wrap="none" rtlCol="0">
            <a:spAutoFit/>
          </a:bodyPr>
          <a:lstStyle/>
          <a:p>
            <a:r>
              <a:rPr lang="en-US" sz="1600" dirty="0" smtClean="0"/>
              <a:t>Lovell, </a:t>
            </a:r>
            <a:r>
              <a:rPr lang="en-US" sz="1600" dirty="0" err="1" smtClean="0"/>
              <a:t>PLoS</a:t>
            </a:r>
            <a:r>
              <a:rPr lang="en-US" sz="1600" dirty="0" smtClean="0"/>
              <a:t> Comp. Bio. 2015</a:t>
            </a:r>
            <a:endParaRPr lang="en-US" sz="1600" dirty="0"/>
          </a:p>
        </p:txBody>
      </p:sp>
    </p:spTree>
    <p:extLst>
      <p:ext uri="{BB962C8B-B14F-4D97-AF65-F5344CB8AC3E}">
        <p14:creationId xmlns:p14="http://schemas.microsoft.com/office/powerpoint/2010/main" val="17050263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solution is …</a:t>
            </a:r>
            <a:endParaRPr lang="en-US" sz="1300" dirty="0"/>
          </a:p>
        </p:txBody>
      </p:sp>
      <p:sp>
        <p:nvSpPr>
          <p:cNvPr id="3" name="Footer Placeholder 2"/>
          <p:cNvSpPr>
            <a:spLocks noGrp="1"/>
          </p:cNvSpPr>
          <p:nvPr>
            <p:ph type="ftr" sz="quarter" idx="11"/>
          </p:nvPr>
        </p:nvSpPr>
        <p:spPr/>
        <p:txBody>
          <a:bodyPr/>
          <a:lstStyle/>
          <a:p>
            <a:r>
              <a:rPr lang="en-US" smtClean="0"/>
              <a:t>Biochem Forum 2015</a:t>
            </a:r>
            <a:endParaRPr lang="en-US" dirty="0"/>
          </a:p>
        </p:txBody>
      </p:sp>
      <p:sp>
        <p:nvSpPr>
          <p:cNvPr id="4" name="Slide Number Placeholder 3"/>
          <p:cNvSpPr>
            <a:spLocks noGrp="1"/>
          </p:cNvSpPr>
          <p:nvPr>
            <p:ph type="sldNum" sz="quarter" idx="12"/>
          </p:nvPr>
        </p:nvSpPr>
        <p:spPr/>
        <p:txBody>
          <a:bodyPr/>
          <a:lstStyle/>
          <a:p>
            <a:fld id="{4CBC7C6D-2764-8E4F-B1AE-9A315E705D2C}" type="slidenum">
              <a:rPr lang="en-US" smtClean="0"/>
              <a:t>41</a:t>
            </a:fld>
            <a:endParaRPr lang="en-US"/>
          </a:p>
        </p:txBody>
      </p:sp>
      <p:sp>
        <p:nvSpPr>
          <p:cNvPr id="8" name="TextBox 7"/>
          <p:cNvSpPr txBox="1"/>
          <p:nvPr/>
        </p:nvSpPr>
        <p:spPr>
          <a:xfrm>
            <a:off x="1736164" y="1646384"/>
            <a:ext cx="5731436" cy="830997"/>
          </a:xfrm>
          <a:prstGeom prst="rect">
            <a:avLst/>
          </a:prstGeom>
          <a:noFill/>
        </p:spPr>
        <p:txBody>
          <a:bodyPr wrap="square" rtlCol="0">
            <a:spAutoFit/>
          </a:bodyPr>
          <a:lstStyle/>
          <a:p>
            <a:pPr algn="ctr"/>
            <a:r>
              <a:rPr lang="en-US" sz="2400" dirty="0" smtClean="0"/>
              <a:t>Measuring constant ratios of components</a:t>
            </a:r>
          </a:p>
          <a:p>
            <a:pPr algn="ctr"/>
            <a:r>
              <a:rPr lang="en-US" sz="2400" dirty="0" err="1" smtClean="0"/>
              <a:t>Ø</a:t>
            </a:r>
            <a:r>
              <a:rPr lang="en-US" sz="2400" dirty="0" smtClean="0"/>
              <a:t>(</a:t>
            </a:r>
            <a:r>
              <a:rPr lang="en-US" sz="2400" dirty="0" err="1" smtClean="0"/>
              <a:t>x,y</a:t>
            </a:r>
            <a:r>
              <a:rPr lang="en-US" sz="2400" dirty="0" smtClean="0"/>
              <a:t>) = </a:t>
            </a:r>
            <a:r>
              <a:rPr lang="en-US" sz="2400" dirty="0" err="1" smtClean="0"/>
              <a:t>var</a:t>
            </a:r>
            <a:r>
              <a:rPr lang="en-US" sz="2400" dirty="0" smtClean="0"/>
              <a:t>(</a:t>
            </a:r>
            <a:r>
              <a:rPr lang="en-US" sz="2400" dirty="0" err="1" smtClean="0"/>
              <a:t>clr</a:t>
            </a:r>
            <a:r>
              <a:rPr lang="en-US" sz="2400" dirty="0" smtClean="0"/>
              <a:t>(x)/</a:t>
            </a:r>
            <a:r>
              <a:rPr lang="en-US" sz="2400" dirty="0" err="1" smtClean="0"/>
              <a:t>clr</a:t>
            </a:r>
            <a:r>
              <a:rPr lang="en-US" sz="2400" dirty="0" smtClean="0"/>
              <a:t>(y)) / </a:t>
            </a:r>
            <a:r>
              <a:rPr lang="en-US" sz="2400" dirty="0" err="1" smtClean="0"/>
              <a:t>var</a:t>
            </a:r>
            <a:r>
              <a:rPr lang="en-US" sz="2400" dirty="0" smtClean="0"/>
              <a:t>(</a:t>
            </a:r>
            <a:r>
              <a:rPr lang="en-US" sz="2400" dirty="0" err="1" smtClean="0"/>
              <a:t>clr</a:t>
            </a:r>
            <a:r>
              <a:rPr lang="en-US" sz="2400" dirty="0" smtClean="0"/>
              <a:t>(x))</a:t>
            </a:r>
            <a:endParaRPr lang="en-US" sz="2400" dirty="0"/>
          </a:p>
        </p:txBody>
      </p:sp>
      <p:pic>
        <p:nvPicPr>
          <p:cNvPr id="5" name="Picture 4"/>
          <p:cNvPicPr>
            <a:picLocks noChangeAspect="1"/>
          </p:cNvPicPr>
          <p:nvPr/>
        </p:nvPicPr>
        <p:blipFill>
          <a:blip r:embed="rId3"/>
          <a:stretch>
            <a:fillRect/>
          </a:stretch>
        </p:blipFill>
        <p:spPr>
          <a:xfrm>
            <a:off x="1663700" y="2985994"/>
            <a:ext cx="5803900" cy="2755900"/>
          </a:xfrm>
          <a:prstGeom prst="rect">
            <a:avLst/>
          </a:prstGeom>
        </p:spPr>
      </p:pic>
      <p:sp>
        <p:nvSpPr>
          <p:cNvPr id="9" name="TextBox 8"/>
          <p:cNvSpPr txBox="1"/>
          <p:nvPr/>
        </p:nvSpPr>
        <p:spPr>
          <a:xfrm>
            <a:off x="5602941" y="5906689"/>
            <a:ext cx="2575344" cy="338554"/>
          </a:xfrm>
          <a:prstGeom prst="rect">
            <a:avLst/>
          </a:prstGeom>
          <a:noFill/>
        </p:spPr>
        <p:txBody>
          <a:bodyPr wrap="none" rtlCol="0">
            <a:spAutoFit/>
          </a:bodyPr>
          <a:lstStyle/>
          <a:p>
            <a:r>
              <a:rPr lang="en-US" sz="1600" dirty="0" smtClean="0"/>
              <a:t>Lovell, </a:t>
            </a:r>
            <a:r>
              <a:rPr lang="en-US" sz="1600" dirty="0" err="1" smtClean="0"/>
              <a:t>PLoS</a:t>
            </a:r>
            <a:r>
              <a:rPr lang="en-US" sz="1600" dirty="0" smtClean="0"/>
              <a:t> Comp. Bio. 2015</a:t>
            </a:r>
            <a:endParaRPr lang="en-US" sz="1600" dirty="0"/>
          </a:p>
        </p:txBody>
      </p:sp>
    </p:spTree>
    <p:extLst>
      <p:ext uri="{BB962C8B-B14F-4D97-AF65-F5344CB8AC3E}">
        <p14:creationId xmlns:p14="http://schemas.microsoft.com/office/powerpoint/2010/main" val="23817232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a:t>
            </a:r>
            <a:endParaRPr lang="en-US" dirty="0"/>
          </a:p>
        </p:txBody>
      </p:sp>
      <p:pic>
        <p:nvPicPr>
          <p:cNvPr id="6" name="Content Placeholder 5"/>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3367" r="-2143"/>
          <a:stretch/>
        </p:blipFill>
        <p:spPr>
          <a:xfrm>
            <a:off x="4618318" y="1600200"/>
            <a:ext cx="3869764" cy="4525963"/>
          </a:xfrm>
        </p:spPr>
      </p:pic>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42</a:t>
            </a:fld>
            <a:endParaRPr lang="en-US"/>
          </a:p>
        </p:txBody>
      </p:sp>
      <p:sp>
        <p:nvSpPr>
          <p:cNvPr id="8" name="TextBox 7"/>
          <p:cNvSpPr txBox="1"/>
          <p:nvPr/>
        </p:nvSpPr>
        <p:spPr>
          <a:xfrm>
            <a:off x="5149228" y="6033631"/>
            <a:ext cx="1741144" cy="307777"/>
          </a:xfrm>
          <a:prstGeom prst="rect">
            <a:avLst/>
          </a:prstGeom>
          <a:noFill/>
        </p:spPr>
        <p:txBody>
          <a:bodyPr wrap="none" rtlCol="0">
            <a:spAutoFit/>
          </a:bodyPr>
          <a:lstStyle/>
          <a:p>
            <a:r>
              <a:rPr lang="en-US" sz="1400" dirty="0" smtClean="0"/>
              <a:t>Kang, </a:t>
            </a:r>
            <a:r>
              <a:rPr lang="en-US" sz="1400" dirty="0" err="1" smtClean="0"/>
              <a:t>PLoS</a:t>
            </a:r>
            <a:r>
              <a:rPr lang="en-US" sz="1400" dirty="0" smtClean="0"/>
              <a:t> ONE 2013</a:t>
            </a:r>
            <a:endParaRPr lang="en-US" sz="1400" dirty="0"/>
          </a:p>
        </p:txBody>
      </p:sp>
    </p:spTree>
    <p:extLst>
      <p:ext uri="{BB962C8B-B14F-4D97-AF65-F5344CB8AC3E}">
        <p14:creationId xmlns:p14="http://schemas.microsoft.com/office/powerpoint/2010/main" val="3844317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recall	…</a:t>
            </a:r>
            <a:endParaRPr lang="en-US" dirty="0"/>
          </a:p>
        </p:txBody>
      </p:sp>
      <p:pic>
        <p:nvPicPr>
          <p:cNvPr id="6" name="Content Placeholder 5"/>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3367" r="-2143"/>
          <a:stretch/>
        </p:blipFill>
        <p:spPr>
          <a:xfrm>
            <a:off x="4618318" y="1600200"/>
            <a:ext cx="3869764" cy="4525963"/>
          </a:xfrm>
        </p:spPr>
      </p:pic>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43</a:t>
            </a:fld>
            <a:endParaRPr lang="en-US"/>
          </a:p>
        </p:txBody>
      </p:sp>
      <p:pic>
        <p:nvPicPr>
          <p:cNvPr id="7" name="Picture 6"/>
          <p:cNvPicPr>
            <a:picLocks noChangeAspect="1"/>
          </p:cNvPicPr>
          <p:nvPr/>
        </p:nvPicPr>
        <p:blipFill>
          <a:blip r:embed="rId3"/>
          <a:stretch>
            <a:fillRect/>
          </a:stretch>
        </p:blipFill>
        <p:spPr>
          <a:xfrm>
            <a:off x="1227418" y="2271806"/>
            <a:ext cx="3060700" cy="2959100"/>
          </a:xfrm>
          <a:prstGeom prst="rect">
            <a:avLst/>
          </a:prstGeom>
        </p:spPr>
      </p:pic>
    </p:spTree>
    <p:extLst>
      <p:ext uri="{BB962C8B-B14F-4D97-AF65-F5344CB8AC3E}">
        <p14:creationId xmlns:p14="http://schemas.microsoft.com/office/powerpoint/2010/main" val="18767183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2400" dirty="0" smtClean="0"/>
              <a:t>Sequencing is not counting</a:t>
            </a:r>
          </a:p>
          <a:p>
            <a:pPr lvl="1"/>
            <a:r>
              <a:rPr lang="en-US" sz="2000" dirty="0" smtClean="0"/>
              <a:t>Machine capacity imposes constant sum constraint</a:t>
            </a:r>
          </a:p>
          <a:p>
            <a:r>
              <a:rPr lang="en-US" sz="2400" dirty="0" smtClean="0"/>
              <a:t>High throughput sequencing datasets have significant variation</a:t>
            </a:r>
          </a:p>
          <a:p>
            <a:pPr lvl="1"/>
            <a:r>
              <a:rPr lang="en-US" sz="2000" dirty="0" smtClean="0"/>
              <a:t>Variation is proportionally more extreme at low count margins</a:t>
            </a:r>
          </a:p>
          <a:p>
            <a:r>
              <a:rPr lang="en-US" sz="2400" dirty="0" smtClean="0"/>
              <a:t>Modeling and accounting for this variation combined with placing data in the proper space reduces false positive identifications when conducting tests</a:t>
            </a:r>
          </a:p>
          <a:p>
            <a:pPr lvl="1"/>
            <a:r>
              <a:rPr lang="en-US" sz="2000" dirty="0" smtClean="0"/>
              <a:t>The data we observe is one instance of the data we could have received</a:t>
            </a:r>
          </a:p>
          <a:p>
            <a:r>
              <a:rPr lang="en-US" sz="2400" dirty="0" smtClean="0"/>
              <a:t>We need to get rid of the black box</a:t>
            </a:r>
          </a:p>
        </p:txBody>
      </p:sp>
      <p:sp>
        <p:nvSpPr>
          <p:cNvPr id="2" name="Title 1"/>
          <p:cNvSpPr>
            <a:spLocks noGrp="1"/>
          </p:cNvSpPr>
          <p:nvPr>
            <p:ph type="title"/>
          </p:nvPr>
        </p:nvSpPr>
        <p:spPr/>
        <p:txBody>
          <a:bodyPr/>
          <a:lstStyle/>
          <a:p>
            <a:r>
              <a:rPr lang="en-US" dirty="0" smtClean="0"/>
              <a:t>Conclusions</a:t>
            </a:r>
            <a:endParaRPr lang="en-US" dirty="0"/>
          </a:p>
        </p:txBody>
      </p:sp>
      <p:sp>
        <p:nvSpPr>
          <p:cNvPr id="3" name="Footer Placeholder 2"/>
          <p:cNvSpPr>
            <a:spLocks noGrp="1"/>
          </p:cNvSpPr>
          <p:nvPr>
            <p:ph type="ftr" sz="quarter" idx="11"/>
          </p:nvPr>
        </p:nvSpPr>
        <p:spPr/>
        <p:txBody>
          <a:bodyPr/>
          <a:lstStyle/>
          <a:p>
            <a:r>
              <a:rPr lang="en-US" smtClean="0"/>
              <a:t>Biochem Forum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44</a:t>
            </a:fld>
            <a:endParaRPr lang="en-US"/>
          </a:p>
        </p:txBody>
      </p:sp>
    </p:spTree>
    <p:extLst>
      <p:ext uri="{BB962C8B-B14F-4D97-AF65-F5344CB8AC3E}">
        <p14:creationId xmlns:p14="http://schemas.microsoft.com/office/powerpoint/2010/main" val="99958477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“Bioinformatics”</a:t>
            </a:r>
            <a:endParaRPr lang="en-US" dirty="0"/>
          </a:p>
        </p:txBody>
      </p:sp>
      <p:sp>
        <p:nvSpPr>
          <p:cNvPr id="3" name="Content Placeholder 2"/>
          <p:cNvSpPr>
            <a:spLocks noGrp="1"/>
          </p:cNvSpPr>
          <p:nvPr>
            <p:ph idx="1"/>
          </p:nvPr>
        </p:nvSpPr>
        <p:spPr>
          <a:xfrm>
            <a:off x="457200" y="1600200"/>
            <a:ext cx="4413624" cy="4525963"/>
          </a:xfrm>
        </p:spPr>
        <p:txBody>
          <a:bodyPr>
            <a:normAutofit fontScale="92500"/>
          </a:bodyPr>
          <a:lstStyle/>
          <a:p>
            <a:r>
              <a:rPr lang="en-US" dirty="0" smtClean="0"/>
              <a:t>The confluence of at least three fields of study</a:t>
            </a:r>
          </a:p>
          <a:p>
            <a:pPr lvl="1"/>
            <a:r>
              <a:rPr lang="en-US" dirty="0" smtClean="0"/>
              <a:t>Biology asks the question</a:t>
            </a:r>
          </a:p>
          <a:p>
            <a:pPr lvl="1"/>
            <a:r>
              <a:rPr lang="en-US" dirty="0" smtClean="0"/>
              <a:t>Computation makes it fast</a:t>
            </a:r>
          </a:p>
          <a:p>
            <a:pPr lvl="1"/>
            <a:r>
              <a:rPr lang="en-US" dirty="0" smtClean="0"/>
              <a:t>Statistics gets the right answer</a:t>
            </a:r>
          </a:p>
          <a:p>
            <a:r>
              <a:rPr lang="en-US" dirty="0" smtClean="0"/>
              <a:t>Cross-fertilization is poor</a:t>
            </a:r>
          </a:p>
          <a:p>
            <a:pPr lvl="1"/>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45</a:t>
            </a:fld>
            <a:endParaRPr lang="en-US"/>
          </a:p>
        </p:txBody>
      </p:sp>
      <p:pic>
        <p:nvPicPr>
          <p:cNvPr id="8" name="Picture 7"/>
          <p:cNvPicPr>
            <a:picLocks noChangeAspect="1"/>
          </p:cNvPicPr>
          <p:nvPr/>
        </p:nvPicPr>
        <p:blipFill>
          <a:blip r:embed="rId2"/>
          <a:stretch>
            <a:fillRect/>
          </a:stretch>
        </p:blipFill>
        <p:spPr>
          <a:xfrm>
            <a:off x="5638800" y="2545976"/>
            <a:ext cx="3505200" cy="3187700"/>
          </a:xfrm>
          <a:prstGeom prst="rect">
            <a:avLst/>
          </a:prstGeom>
        </p:spPr>
      </p:pic>
      <p:sp>
        <p:nvSpPr>
          <p:cNvPr id="6" name="Rectangle 5"/>
          <p:cNvSpPr/>
          <p:nvPr/>
        </p:nvSpPr>
        <p:spPr>
          <a:xfrm>
            <a:off x="457200" y="3556000"/>
            <a:ext cx="8229600" cy="236070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795881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“Bioinformatics”</a:t>
            </a:r>
            <a:endParaRPr lang="en-US" dirty="0"/>
          </a:p>
        </p:txBody>
      </p:sp>
      <p:sp>
        <p:nvSpPr>
          <p:cNvPr id="3" name="Content Placeholder 2"/>
          <p:cNvSpPr>
            <a:spLocks noGrp="1"/>
          </p:cNvSpPr>
          <p:nvPr>
            <p:ph idx="1"/>
          </p:nvPr>
        </p:nvSpPr>
        <p:spPr>
          <a:xfrm>
            <a:off x="457200" y="1600200"/>
            <a:ext cx="4413624" cy="4525963"/>
          </a:xfrm>
        </p:spPr>
        <p:txBody>
          <a:bodyPr>
            <a:normAutofit fontScale="92500"/>
          </a:bodyPr>
          <a:lstStyle/>
          <a:p>
            <a:r>
              <a:rPr lang="en-US" dirty="0" smtClean="0"/>
              <a:t>The confluence of at least three fields of study</a:t>
            </a:r>
          </a:p>
          <a:p>
            <a:pPr lvl="1"/>
            <a:r>
              <a:rPr lang="en-US" dirty="0" smtClean="0"/>
              <a:t>Biology asks the question</a:t>
            </a:r>
          </a:p>
          <a:p>
            <a:pPr lvl="1"/>
            <a:r>
              <a:rPr lang="en-US" dirty="0" smtClean="0"/>
              <a:t>Computation makes it fast</a:t>
            </a:r>
          </a:p>
          <a:p>
            <a:pPr lvl="1"/>
            <a:r>
              <a:rPr lang="en-US" dirty="0" smtClean="0"/>
              <a:t>Statistics gets the right answer</a:t>
            </a:r>
          </a:p>
          <a:p>
            <a:r>
              <a:rPr lang="en-US" dirty="0" smtClean="0"/>
              <a:t>Cross-fertilization is poor</a:t>
            </a:r>
          </a:p>
          <a:p>
            <a:pPr lvl="1"/>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46</a:t>
            </a:fld>
            <a:endParaRPr lang="en-US"/>
          </a:p>
        </p:txBody>
      </p:sp>
      <p:pic>
        <p:nvPicPr>
          <p:cNvPr id="8" name="Picture 7"/>
          <p:cNvPicPr>
            <a:picLocks noChangeAspect="1"/>
          </p:cNvPicPr>
          <p:nvPr/>
        </p:nvPicPr>
        <p:blipFill>
          <a:blip r:embed="rId2"/>
          <a:stretch>
            <a:fillRect/>
          </a:stretch>
        </p:blipFill>
        <p:spPr>
          <a:xfrm>
            <a:off x="5638800" y="2545976"/>
            <a:ext cx="3505200" cy="3187700"/>
          </a:xfrm>
          <a:prstGeom prst="rect">
            <a:avLst/>
          </a:prstGeom>
        </p:spPr>
      </p:pic>
      <p:sp>
        <p:nvSpPr>
          <p:cNvPr id="6" name="Rectangle 5"/>
          <p:cNvSpPr/>
          <p:nvPr/>
        </p:nvSpPr>
        <p:spPr>
          <a:xfrm>
            <a:off x="457200" y="4407646"/>
            <a:ext cx="5071035" cy="15090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rot="18000000">
            <a:off x="7008493" y="4010128"/>
            <a:ext cx="2133600" cy="12362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754776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“Bioinformatics”</a:t>
            </a:r>
            <a:endParaRPr lang="en-US" dirty="0"/>
          </a:p>
        </p:txBody>
      </p:sp>
      <p:sp>
        <p:nvSpPr>
          <p:cNvPr id="3" name="Content Placeholder 2"/>
          <p:cNvSpPr>
            <a:spLocks noGrp="1"/>
          </p:cNvSpPr>
          <p:nvPr>
            <p:ph idx="1"/>
          </p:nvPr>
        </p:nvSpPr>
        <p:spPr>
          <a:xfrm>
            <a:off x="457200" y="1600200"/>
            <a:ext cx="4413624" cy="4525963"/>
          </a:xfrm>
        </p:spPr>
        <p:txBody>
          <a:bodyPr>
            <a:normAutofit fontScale="92500"/>
          </a:bodyPr>
          <a:lstStyle/>
          <a:p>
            <a:r>
              <a:rPr lang="en-US" dirty="0" smtClean="0"/>
              <a:t>The confluence of at least three fields of study</a:t>
            </a:r>
          </a:p>
          <a:p>
            <a:pPr lvl="1"/>
            <a:r>
              <a:rPr lang="en-US" dirty="0" smtClean="0"/>
              <a:t>Biology asks the question</a:t>
            </a:r>
          </a:p>
          <a:p>
            <a:pPr lvl="1"/>
            <a:r>
              <a:rPr lang="en-US" dirty="0" smtClean="0"/>
              <a:t>Computation makes it fast</a:t>
            </a:r>
          </a:p>
          <a:p>
            <a:pPr lvl="1"/>
            <a:r>
              <a:rPr lang="en-US" dirty="0" smtClean="0"/>
              <a:t>Statistics gets it right</a:t>
            </a:r>
          </a:p>
          <a:p>
            <a:r>
              <a:rPr lang="en-US" dirty="0" smtClean="0"/>
              <a:t>Cross-fertilization is poor</a:t>
            </a:r>
          </a:p>
          <a:p>
            <a:pPr lvl="1"/>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47</a:t>
            </a:fld>
            <a:endParaRPr lang="en-US"/>
          </a:p>
        </p:txBody>
      </p:sp>
      <p:pic>
        <p:nvPicPr>
          <p:cNvPr id="8" name="Picture 7"/>
          <p:cNvPicPr>
            <a:picLocks noChangeAspect="1"/>
          </p:cNvPicPr>
          <p:nvPr/>
        </p:nvPicPr>
        <p:blipFill>
          <a:blip r:embed="rId2"/>
          <a:stretch>
            <a:fillRect/>
          </a:stretch>
        </p:blipFill>
        <p:spPr>
          <a:xfrm>
            <a:off x="5638800" y="2545976"/>
            <a:ext cx="3505200" cy="3187700"/>
          </a:xfrm>
          <a:prstGeom prst="rect">
            <a:avLst/>
          </a:prstGeom>
        </p:spPr>
      </p:pic>
      <p:sp>
        <p:nvSpPr>
          <p:cNvPr id="6" name="Rectangle 5"/>
          <p:cNvSpPr/>
          <p:nvPr/>
        </p:nvSpPr>
        <p:spPr>
          <a:xfrm>
            <a:off x="457200" y="4900705"/>
            <a:ext cx="5071035" cy="10608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2077090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“Bioinformatics”</a:t>
            </a:r>
            <a:endParaRPr lang="en-US" dirty="0"/>
          </a:p>
        </p:txBody>
      </p:sp>
      <p:sp>
        <p:nvSpPr>
          <p:cNvPr id="3" name="Content Placeholder 2"/>
          <p:cNvSpPr>
            <a:spLocks noGrp="1"/>
          </p:cNvSpPr>
          <p:nvPr>
            <p:ph idx="1"/>
          </p:nvPr>
        </p:nvSpPr>
        <p:spPr>
          <a:xfrm>
            <a:off x="457200" y="1600200"/>
            <a:ext cx="4413624" cy="4525963"/>
          </a:xfrm>
        </p:spPr>
        <p:txBody>
          <a:bodyPr>
            <a:normAutofit fontScale="92500"/>
          </a:bodyPr>
          <a:lstStyle/>
          <a:p>
            <a:r>
              <a:rPr lang="en-US" dirty="0" smtClean="0"/>
              <a:t>The confluence of at least three fields of study</a:t>
            </a:r>
          </a:p>
          <a:p>
            <a:pPr lvl="1"/>
            <a:r>
              <a:rPr lang="en-US" dirty="0" smtClean="0">
                <a:solidFill>
                  <a:schemeClr val="tx1">
                    <a:lumMod val="50000"/>
                    <a:lumOff val="50000"/>
                  </a:schemeClr>
                </a:solidFill>
              </a:rPr>
              <a:t>Biology asks the question</a:t>
            </a:r>
          </a:p>
          <a:p>
            <a:pPr lvl="1"/>
            <a:r>
              <a:rPr lang="en-US" dirty="0" smtClean="0">
                <a:solidFill>
                  <a:schemeClr val="tx1">
                    <a:lumMod val="50000"/>
                    <a:lumOff val="50000"/>
                  </a:schemeClr>
                </a:solidFill>
              </a:rPr>
              <a:t>Computation makes it fast</a:t>
            </a:r>
          </a:p>
          <a:p>
            <a:pPr lvl="1"/>
            <a:r>
              <a:rPr lang="en-US" dirty="0" smtClean="0">
                <a:solidFill>
                  <a:schemeClr val="tx1">
                    <a:lumMod val="50000"/>
                    <a:lumOff val="50000"/>
                  </a:schemeClr>
                </a:solidFill>
              </a:rPr>
              <a:t>Statistics gets it right</a:t>
            </a:r>
          </a:p>
          <a:p>
            <a:r>
              <a:rPr lang="en-US" dirty="0" smtClean="0"/>
              <a:t>Cross-fertilization is poor</a:t>
            </a:r>
          </a:p>
          <a:p>
            <a:pPr lvl="1"/>
            <a:endParaRPr lang="en-US" dirty="0"/>
          </a:p>
        </p:txBody>
      </p:sp>
      <p:sp>
        <p:nvSpPr>
          <p:cNvPr id="4" name="Footer Placeholder 3"/>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48</a:t>
            </a:fld>
            <a:endParaRPr lang="en-US"/>
          </a:p>
        </p:txBody>
      </p:sp>
      <p:pic>
        <p:nvPicPr>
          <p:cNvPr id="8" name="Picture 7"/>
          <p:cNvPicPr>
            <a:picLocks noChangeAspect="1"/>
          </p:cNvPicPr>
          <p:nvPr/>
        </p:nvPicPr>
        <p:blipFill>
          <a:blip r:embed="rId2"/>
          <a:stretch>
            <a:fillRect/>
          </a:stretch>
        </p:blipFill>
        <p:spPr>
          <a:xfrm>
            <a:off x="5638800" y="2545976"/>
            <a:ext cx="3505200" cy="3187700"/>
          </a:xfrm>
          <a:prstGeom prst="rect">
            <a:avLst/>
          </a:prstGeom>
        </p:spPr>
      </p:pic>
    </p:spTree>
    <p:extLst>
      <p:ext uri="{BB962C8B-B14F-4D97-AF65-F5344CB8AC3E}">
        <p14:creationId xmlns:p14="http://schemas.microsoft.com/office/powerpoint/2010/main" val="83001018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rcRect t="-177579" b="-177579"/>
          <a:stretch>
            <a:fillRect/>
          </a:stretch>
        </p:blipFill>
        <p:spPr>
          <a:xfrm>
            <a:off x="271479" y="3580653"/>
            <a:ext cx="3556249" cy="1955800"/>
          </a:xfrm>
        </p:spPr>
      </p:pic>
      <p:sp>
        <p:nvSpPr>
          <p:cNvPr id="2" name="Title 1"/>
          <p:cNvSpPr>
            <a:spLocks noGrp="1"/>
          </p:cNvSpPr>
          <p:nvPr>
            <p:ph type="title"/>
          </p:nvPr>
        </p:nvSpPr>
        <p:spPr/>
        <p:txBody>
          <a:bodyPr>
            <a:normAutofit/>
          </a:bodyPr>
          <a:lstStyle/>
          <a:p>
            <a:r>
              <a:rPr lang="en-US" dirty="0" smtClean="0"/>
              <a:t>Acknowledgments / Sources</a:t>
            </a:r>
            <a:endParaRPr lang="en-US" dirty="0"/>
          </a:p>
        </p:txBody>
      </p:sp>
      <p:sp>
        <p:nvSpPr>
          <p:cNvPr id="3" name="Footer Placeholder 2"/>
          <p:cNvSpPr>
            <a:spLocks noGrp="1"/>
          </p:cNvSpPr>
          <p:nvPr>
            <p:ph type="ftr" sz="quarter" idx="11"/>
          </p:nvPr>
        </p:nvSpPr>
        <p:spPr/>
        <p:txBody>
          <a:bodyPr/>
          <a:lstStyle/>
          <a:p>
            <a:r>
              <a:rPr lang="en-US" smtClean="0"/>
              <a:t>Biochem Forum 2015</a:t>
            </a:r>
            <a:endParaRPr lang="en-US"/>
          </a:p>
        </p:txBody>
      </p:sp>
      <p:sp>
        <p:nvSpPr>
          <p:cNvPr id="4" name="Slide Number Placeholder 3"/>
          <p:cNvSpPr>
            <a:spLocks noGrp="1"/>
          </p:cNvSpPr>
          <p:nvPr>
            <p:ph type="sldNum" sz="quarter" idx="12"/>
          </p:nvPr>
        </p:nvSpPr>
        <p:spPr/>
        <p:txBody>
          <a:bodyPr/>
          <a:lstStyle/>
          <a:p>
            <a:fld id="{4CBC7C6D-2764-8E4F-B1AE-9A315E705D2C}" type="slidenum">
              <a:rPr lang="en-US" smtClean="0"/>
              <a:t>49</a:t>
            </a:fld>
            <a:endParaRPr lang="en-US"/>
          </a:p>
        </p:txBody>
      </p:sp>
      <p:pic>
        <p:nvPicPr>
          <p:cNvPr id="8" name="Picture 7"/>
          <p:cNvPicPr>
            <a:picLocks noChangeAspect="1"/>
          </p:cNvPicPr>
          <p:nvPr/>
        </p:nvPicPr>
        <p:blipFill>
          <a:blip r:embed="rId4"/>
          <a:stretch>
            <a:fillRect/>
          </a:stretch>
        </p:blipFill>
        <p:spPr>
          <a:xfrm>
            <a:off x="2548217" y="1246468"/>
            <a:ext cx="2087586" cy="3184712"/>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1479" y="4793877"/>
            <a:ext cx="2964731" cy="1720476"/>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471" y="1246468"/>
            <a:ext cx="1061391" cy="1061391"/>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7680" y="2299219"/>
            <a:ext cx="1056947" cy="1056947"/>
          </a:xfrm>
          <a:prstGeom prst="rect">
            <a:avLst/>
          </a:prstGeom>
        </p:spPr>
      </p:pic>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77566" y="2762997"/>
            <a:ext cx="975634" cy="1516529"/>
          </a:xfrm>
          <a:prstGeom prst="rect">
            <a:avLst/>
          </a:prstGeom>
        </p:spPr>
      </p:pic>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96054" y="2756647"/>
            <a:ext cx="1002128" cy="1516529"/>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19800" y="4431180"/>
            <a:ext cx="1029922" cy="1590862"/>
          </a:xfrm>
          <a:prstGeom prst="rect">
            <a:avLst/>
          </a:prstGeom>
        </p:spPr>
      </p:pic>
      <p:pic>
        <p:nvPicPr>
          <p:cNvPr id="15" name="Picture 14"/>
          <p:cNvPicPr>
            <a:picLocks noChangeAspect="1"/>
          </p:cNvPicPr>
          <p:nvPr/>
        </p:nvPicPr>
        <p:blipFill>
          <a:blip r:embed="rId11"/>
          <a:stretch>
            <a:fillRect/>
          </a:stretch>
        </p:blipFill>
        <p:spPr>
          <a:xfrm>
            <a:off x="7297118" y="4431180"/>
            <a:ext cx="1150623" cy="1590862"/>
          </a:xfrm>
          <a:prstGeom prst="rect">
            <a:avLst/>
          </a:prstGeom>
        </p:spPr>
      </p:pic>
      <p:pic>
        <p:nvPicPr>
          <p:cNvPr id="16" name="Picture 15" descr="CoDa.pdf"/>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287100" y="1417638"/>
            <a:ext cx="3160641" cy="1142999"/>
          </a:xfrm>
          <a:prstGeom prst="rect">
            <a:avLst/>
          </a:prstGeom>
        </p:spPr>
      </p:pic>
      <p:pic>
        <p:nvPicPr>
          <p:cNvPr id="17" name="Picture 1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17293" y="4793877"/>
            <a:ext cx="2437020" cy="1362635"/>
          </a:xfrm>
          <a:prstGeom prst="rect">
            <a:avLst/>
          </a:prstGeom>
        </p:spPr>
      </p:pic>
      <p:sp>
        <p:nvSpPr>
          <p:cNvPr id="6" name="TextBox 5"/>
          <p:cNvSpPr txBox="1"/>
          <p:nvPr/>
        </p:nvSpPr>
        <p:spPr>
          <a:xfrm>
            <a:off x="517680" y="3473280"/>
            <a:ext cx="1557149" cy="646331"/>
          </a:xfrm>
          <a:prstGeom prst="rect">
            <a:avLst/>
          </a:prstGeom>
          <a:noFill/>
        </p:spPr>
        <p:txBody>
          <a:bodyPr wrap="none" rtlCol="0">
            <a:spAutoFit/>
          </a:bodyPr>
          <a:lstStyle/>
          <a:p>
            <a:r>
              <a:rPr lang="en-US" dirty="0" err="1" smtClean="0"/>
              <a:t>Gregor</a:t>
            </a:r>
            <a:r>
              <a:rPr lang="en-US" dirty="0" smtClean="0"/>
              <a:t> Reid!</a:t>
            </a:r>
          </a:p>
          <a:p>
            <a:r>
              <a:rPr lang="en-US" dirty="0" smtClean="0"/>
              <a:t>Jeremy Burton</a:t>
            </a:r>
            <a:endParaRPr lang="en-US" dirty="0"/>
          </a:p>
        </p:txBody>
      </p:sp>
    </p:spTree>
    <p:extLst>
      <p:ext uri="{BB962C8B-B14F-4D97-AF65-F5344CB8AC3E}">
        <p14:creationId xmlns:p14="http://schemas.microsoft.com/office/powerpoint/2010/main" val="32613080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category that he missed</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That is, there are also things we think we know that we actually don’t know</a:t>
            </a:r>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Footer Placeholder 4"/>
          <p:cNvSpPr>
            <a:spLocks noGrp="1"/>
          </p:cNvSpPr>
          <p:nvPr>
            <p:ph type="ftr" sz="quarter" idx="11"/>
          </p:nvPr>
        </p:nvSpPr>
        <p:spPr/>
        <p:txBody>
          <a:bodyPr/>
          <a:lstStyle/>
          <a:p>
            <a:r>
              <a:rPr lang="en-US" smtClean="0"/>
              <a:t>Biochem Forum 2015</a:t>
            </a:r>
            <a:endParaRPr lang="en-US"/>
          </a:p>
        </p:txBody>
      </p:sp>
      <p:sp>
        <p:nvSpPr>
          <p:cNvPr id="6" name="Slide Number Placeholder 5"/>
          <p:cNvSpPr>
            <a:spLocks noGrp="1"/>
          </p:cNvSpPr>
          <p:nvPr>
            <p:ph type="sldNum" sz="quarter" idx="12"/>
          </p:nvPr>
        </p:nvSpPr>
        <p:spPr/>
        <p:txBody>
          <a:bodyPr/>
          <a:lstStyle/>
          <a:p>
            <a:fld id="{4CBC7C6D-2764-8E4F-B1AE-9A315E705D2C}" type="slidenum">
              <a:rPr lang="en-US" smtClean="0"/>
              <a:t>5</a:t>
            </a:fld>
            <a:endParaRPr lang="en-US"/>
          </a:p>
        </p:txBody>
      </p:sp>
    </p:spTree>
    <p:extLst>
      <p:ext uri="{BB962C8B-B14F-4D97-AF65-F5344CB8AC3E}">
        <p14:creationId xmlns:p14="http://schemas.microsoft.com/office/powerpoint/2010/main" val="193158995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Technical replication</a:t>
            </a:r>
            <a:endParaRPr lang="en-US" dirty="0"/>
          </a:p>
        </p:txBody>
      </p:sp>
      <p:pic>
        <p:nvPicPr>
          <p:cNvPr id="4" name="Content Placeholder 3" descr="rarefy_vignette-001.pdf"/>
          <p:cNvPicPr>
            <a:picLocks noGrp="1" noChangeAspect="1"/>
          </p:cNvPicPr>
          <p:nvPr>
            <p:ph idx="1"/>
          </p:nvPr>
        </p:nvPicPr>
        <p:blipFill>
          <a:blip r:embed="rId2" cstate="screen">
            <a:extLst>
              <a:ext uri="{28A0092B-C50C-407E-A947-70E740481C1C}">
                <a14:useLocalDpi xmlns:a14="http://schemas.microsoft.com/office/drawing/2010/main"/>
              </a:ext>
            </a:extLst>
          </a:blip>
          <a:srcRect l="-1952" r="-1952"/>
          <a:stretch>
            <a:fillRect/>
          </a:stretch>
        </p:blipFill>
        <p:spPr>
          <a:xfrm>
            <a:off x="457200" y="1600200"/>
            <a:ext cx="8229600" cy="4525963"/>
          </a:xfrm>
        </p:spPr>
      </p:pic>
      <p:sp>
        <p:nvSpPr>
          <p:cNvPr id="3" name="Footer Placeholder 2"/>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50</a:t>
            </a:fld>
            <a:endParaRPr lang="en-US"/>
          </a:p>
        </p:txBody>
      </p:sp>
      <p:sp>
        <p:nvSpPr>
          <p:cNvPr id="6" name="TextBox 5"/>
          <p:cNvSpPr txBox="1"/>
          <p:nvPr/>
        </p:nvSpPr>
        <p:spPr>
          <a:xfrm>
            <a:off x="1749611" y="1825822"/>
            <a:ext cx="2141457" cy="400110"/>
          </a:xfrm>
          <a:prstGeom prst="rect">
            <a:avLst/>
          </a:prstGeom>
          <a:solidFill>
            <a:schemeClr val="bg1"/>
          </a:solidFill>
        </p:spPr>
        <p:txBody>
          <a:bodyPr wrap="none" rtlCol="0">
            <a:spAutoFit/>
          </a:bodyPr>
          <a:lstStyle/>
          <a:p>
            <a:r>
              <a:rPr lang="en-US" sz="2000" dirty="0" smtClean="0"/>
              <a:t>Normalized counts</a:t>
            </a:r>
            <a:endParaRPr lang="en-US" sz="2000" dirty="0"/>
          </a:p>
        </p:txBody>
      </p:sp>
      <p:sp>
        <p:nvSpPr>
          <p:cNvPr id="7" name="TextBox 6"/>
          <p:cNvSpPr txBox="1"/>
          <p:nvPr/>
        </p:nvSpPr>
        <p:spPr>
          <a:xfrm>
            <a:off x="5805624" y="1823158"/>
            <a:ext cx="1948847" cy="400110"/>
          </a:xfrm>
          <a:prstGeom prst="rect">
            <a:avLst/>
          </a:prstGeom>
          <a:solidFill>
            <a:schemeClr val="bg1"/>
          </a:solidFill>
        </p:spPr>
        <p:txBody>
          <a:bodyPr wrap="square" rtlCol="0">
            <a:spAutoFit/>
          </a:bodyPr>
          <a:lstStyle/>
          <a:p>
            <a:pPr algn="ctr"/>
            <a:r>
              <a:rPr lang="en-US" sz="2000" dirty="0" smtClean="0"/>
              <a:t>CLR </a:t>
            </a:r>
            <a:endParaRPr lang="en-US" sz="2000" dirty="0"/>
          </a:p>
        </p:txBody>
      </p:sp>
    </p:spTree>
    <p:extLst>
      <p:ext uri="{BB962C8B-B14F-4D97-AF65-F5344CB8AC3E}">
        <p14:creationId xmlns:p14="http://schemas.microsoft.com/office/powerpoint/2010/main" val="732154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HTS data come from?</a:t>
            </a:r>
            <a:endParaRPr lang="en-US" dirty="0"/>
          </a:p>
        </p:txBody>
      </p:sp>
      <p:pic>
        <p:nvPicPr>
          <p:cNvPr id="4" name="Content Placeholder 3" descr="fig_1.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00" r="1833" b="30506"/>
          <a:stretch/>
        </p:blipFill>
        <p:spPr>
          <a:xfrm>
            <a:off x="457200" y="1558743"/>
            <a:ext cx="5219959" cy="3740001"/>
          </a:xfrm>
        </p:spPr>
      </p:pic>
      <p:sp>
        <p:nvSpPr>
          <p:cNvPr id="6" name="TextBox 5"/>
          <p:cNvSpPr txBox="1"/>
          <p:nvPr/>
        </p:nvSpPr>
        <p:spPr>
          <a:xfrm>
            <a:off x="5438896" y="1852503"/>
            <a:ext cx="3460231" cy="3416320"/>
          </a:xfrm>
          <a:prstGeom prst="rect">
            <a:avLst/>
          </a:prstGeom>
          <a:noFill/>
        </p:spPr>
        <p:txBody>
          <a:bodyPr wrap="square" rtlCol="0">
            <a:spAutoFit/>
          </a:bodyPr>
          <a:lstStyle/>
          <a:p>
            <a:pPr marL="285750" indent="-285750">
              <a:buFont typeface="Arial"/>
              <a:buChar char="•"/>
            </a:pPr>
            <a:r>
              <a:rPr lang="en-US" dirty="0" smtClean="0"/>
              <a:t>DNA or RNA fragments from the environment</a:t>
            </a:r>
          </a:p>
          <a:p>
            <a:pPr marL="285750" indent="-285750">
              <a:buFont typeface="Arial"/>
              <a:buChar char="•"/>
            </a:pPr>
            <a:r>
              <a:rPr lang="en-US" dirty="0" smtClean="0"/>
              <a:t>A </a:t>
            </a:r>
            <a:r>
              <a:rPr lang="en-US" dirty="0"/>
              <a:t>r</a:t>
            </a:r>
            <a:r>
              <a:rPr lang="en-US" dirty="0" smtClean="0"/>
              <a:t>andom sample is used to make a library</a:t>
            </a:r>
          </a:p>
          <a:p>
            <a:pPr marL="285750" indent="-285750">
              <a:buFont typeface="Arial"/>
              <a:buChar char="•"/>
            </a:pPr>
            <a:r>
              <a:rPr lang="en-US" dirty="0" smtClean="0"/>
              <a:t>A random sample of the library is sequenced and mapped</a:t>
            </a:r>
          </a:p>
          <a:p>
            <a:pPr marL="285750" indent="-285750">
              <a:buFont typeface="Arial"/>
              <a:buChar char="•"/>
            </a:pPr>
            <a:r>
              <a:rPr lang="en-US" dirty="0" smtClean="0"/>
              <a:t>This generates a table of counts per feature (OTU, gene) in each sample</a:t>
            </a:r>
          </a:p>
          <a:p>
            <a:pPr marL="285750" indent="-285750">
              <a:buFont typeface="Arial"/>
              <a:buChar char="•"/>
            </a:pPr>
            <a:endParaRPr lang="en-US" dirty="0" smtClean="0"/>
          </a:p>
          <a:p>
            <a:pPr marL="285750" indent="-285750">
              <a:buFont typeface="Arial"/>
              <a:buChar char="•"/>
            </a:pPr>
            <a:r>
              <a:rPr lang="en-US" b="1" dirty="0" smtClean="0">
                <a:solidFill>
                  <a:schemeClr val="bg1"/>
                </a:solidFill>
              </a:rPr>
              <a:t>The number of reads is determined by the machine!</a:t>
            </a:r>
            <a:endParaRPr lang="en-US" b="1" dirty="0">
              <a:solidFill>
                <a:schemeClr val="bg1"/>
              </a:solidFill>
            </a:endParaRPr>
          </a:p>
        </p:txBody>
      </p:sp>
      <p:sp>
        <p:nvSpPr>
          <p:cNvPr id="3" name="Footer Placeholder 2"/>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6</a:t>
            </a:fld>
            <a:endParaRPr lang="en-US"/>
          </a:p>
        </p:txBody>
      </p:sp>
    </p:spTree>
    <p:extLst>
      <p:ext uri="{BB962C8B-B14F-4D97-AF65-F5344CB8AC3E}">
        <p14:creationId xmlns:p14="http://schemas.microsoft.com/office/powerpoint/2010/main" val="32389165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is it analyzed differently?</a:t>
            </a:r>
            <a:endParaRPr lang="en-US" dirty="0"/>
          </a:p>
        </p:txBody>
      </p:sp>
      <p:pic>
        <p:nvPicPr>
          <p:cNvPr id="4" name="Content Placeholder 3" descr="fig_1.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00" r="1833" b="30506"/>
          <a:stretch/>
        </p:blipFill>
        <p:spPr>
          <a:xfrm>
            <a:off x="457200" y="1558743"/>
            <a:ext cx="5219959" cy="3740001"/>
          </a:xfrm>
        </p:spPr>
      </p:pic>
      <p:sp>
        <p:nvSpPr>
          <p:cNvPr id="6" name="TextBox 5"/>
          <p:cNvSpPr txBox="1"/>
          <p:nvPr/>
        </p:nvSpPr>
        <p:spPr>
          <a:xfrm>
            <a:off x="5438896" y="1852503"/>
            <a:ext cx="3460231" cy="4247317"/>
          </a:xfrm>
          <a:prstGeom prst="rect">
            <a:avLst/>
          </a:prstGeom>
          <a:noFill/>
        </p:spPr>
        <p:txBody>
          <a:bodyPr wrap="square" rtlCol="0">
            <a:spAutoFit/>
          </a:bodyPr>
          <a:lstStyle/>
          <a:p>
            <a:pPr marL="285750" indent="-285750">
              <a:buFont typeface="Arial"/>
              <a:buChar char="•"/>
            </a:pPr>
            <a:r>
              <a:rPr lang="en-US" dirty="0" smtClean="0"/>
              <a:t>RNA-</a:t>
            </a:r>
            <a:r>
              <a:rPr lang="en-US" dirty="0" err="1" smtClean="0"/>
              <a:t>Seq</a:t>
            </a:r>
            <a:endParaRPr lang="en-US" dirty="0" smtClean="0"/>
          </a:p>
          <a:p>
            <a:pPr marL="742950" lvl="1" indent="-285750">
              <a:buFont typeface="Arial"/>
              <a:buChar char="•"/>
            </a:pPr>
            <a:r>
              <a:rPr lang="en-US" dirty="0" smtClean="0"/>
              <a:t>Analysis methods grew out of SAGE</a:t>
            </a:r>
          </a:p>
          <a:p>
            <a:pPr marL="742950" lvl="1" indent="-285750">
              <a:buFont typeface="Arial"/>
              <a:buChar char="•"/>
            </a:pPr>
            <a:r>
              <a:rPr lang="en-US" dirty="0" smtClean="0"/>
              <a:t>Assumes negative binomial</a:t>
            </a:r>
          </a:p>
          <a:p>
            <a:pPr marL="742950" lvl="1" indent="-285750">
              <a:buFont typeface="Arial"/>
              <a:buChar char="•"/>
            </a:pPr>
            <a:r>
              <a:rPr lang="en-US" dirty="0" smtClean="0"/>
              <a:t>Works well for ideal datasets</a:t>
            </a:r>
          </a:p>
          <a:p>
            <a:pPr marL="285750" indent="-285750">
              <a:buFont typeface="Arial"/>
              <a:buChar char="•"/>
            </a:pPr>
            <a:r>
              <a:rPr lang="en-US" dirty="0" smtClean="0"/>
              <a:t>16S </a:t>
            </a:r>
            <a:r>
              <a:rPr lang="en-US" dirty="0" err="1" smtClean="0"/>
              <a:t>rRNA</a:t>
            </a:r>
            <a:r>
              <a:rPr lang="en-US" dirty="0" smtClean="0"/>
              <a:t> gene sequencing</a:t>
            </a:r>
          </a:p>
          <a:p>
            <a:pPr marL="742950" lvl="1" indent="-285750">
              <a:buFont typeface="Arial"/>
              <a:buChar char="•"/>
            </a:pPr>
            <a:r>
              <a:rPr lang="en-US" dirty="0" smtClean="0"/>
              <a:t>Analysis methods grew out of ecology</a:t>
            </a:r>
          </a:p>
          <a:p>
            <a:pPr marL="742950" lvl="1" indent="-285750">
              <a:buFont typeface="Arial"/>
              <a:buChar char="•"/>
            </a:pPr>
            <a:r>
              <a:rPr lang="en-US" dirty="0" smtClean="0"/>
              <a:t>Assumes proportions in a constant sampling area</a:t>
            </a:r>
          </a:p>
          <a:p>
            <a:pPr marL="742950" lvl="1" indent="-285750">
              <a:buFont typeface="Arial"/>
              <a:buChar char="•"/>
            </a:pPr>
            <a:r>
              <a:rPr lang="en-US" dirty="0" smtClean="0"/>
              <a:t>All differences go to 1</a:t>
            </a:r>
          </a:p>
          <a:p>
            <a:pPr marL="285750" indent="-285750">
              <a:buFont typeface="Arial"/>
              <a:buChar char="•"/>
            </a:pPr>
            <a:endParaRPr lang="en-US" dirty="0" smtClean="0"/>
          </a:p>
          <a:p>
            <a:pPr marL="285750" indent="-285750">
              <a:buFont typeface="Arial"/>
              <a:buChar char="•"/>
            </a:pPr>
            <a:r>
              <a:rPr lang="en-US" b="1" dirty="0" smtClean="0">
                <a:solidFill>
                  <a:schemeClr val="bg1"/>
                </a:solidFill>
              </a:rPr>
              <a:t>Tools from one domain to not translate to the other</a:t>
            </a:r>
            <a:endParaRPr lang="en-US" b="1" dirty="0">
              <a:solidFill>
                <a:schemeClr val="bg1"/>
              </a:solidFill>
            </a:endParaRPr>
          </a:p>
        </p:txBody>
      </p:sp>
      <p:sp>
        <p:nvSpPr>
          <p:cNvPr id="3" name="Footer Placeholder 2"/>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7</a:t>
            </a:fld>
            <a:endParaRPr lang="en-US"/>
          </a:p>
        </p:txBody>
      </p:sp>
    </p:spTree>
    <p:extLst>
      <p:ext uri="{BB962C8B-B14F-4D97-AF65-F5344CB8AC3E}">
        <p14:creationId xmlns:p14="http://schemas.microsoft.com/office/powerpoint/2010/main" val="24455851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is it analyzed differently?</a:t>
            </a:r>
            <a:endParaRPr lang="en-US" dirty="0"/>
          </a:p>
        </p:txBody>
      </p:sp>
      <p:pic>
        <p:nvPicPr>
          <p:cNvPr id="4" name="Content Placeholder 3" descr="fig_1.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00" r="1833" b="30506"/>
          <a:stretch/>
        </p:blipFill>
        <p:spPr>
          <a:xfrm>
            <a:off x="457200" y="1558743"/>
            <a:ext cx="5219959" cy="3740001"/>
          </a:xfrm>
        </p:spPr>
      </p:pic>
      <p:sp>
        <p:nvSpPr>
          <p:cNvPr id="6" name="TextBox 5"/>
          <p:cNvSpPr txBox="1"/>
          <p:nvPr/>
        </p:nvSpPr>
        <p:spPr>
          <a:xfrm>
            <a:off x="5438896" y="1852503"/>
            <a:ext cx="3460231" cy="4247317"/>
          </a:xfrm>
          <a:prstGeom prst="rect">
            <a:avLst/>
          </a:prstGeom>
          <a:noFill/>
        </p:spPr>
        <p:txBody>
          <a:bodyPr wrap="square" rtlCol="0">
            <a:spAutoFit/>
          </a:bodyPr>
          <a:lstStyle/>
          <a:p>
            <a:pPr marL="285750" indent="-285750">
              <a:buFont typeface="Arial"/>
              <a:buChar char="•"/>
            </a:pPr>
            <a:r>
              <a:rPr lang="en-US" dirty="0" smtClean="0"/>
              <a:t>RNA-</a:t>
            </a:r>
            <a:r>
              <a:rPr lang="en-US" dirty="0" err="1" smtClean="0"/>
              <a:t>Seq</a:t>
            </a:r>
            <a:endParaRPr lang="en-US" dirty="0" smtClean="0"/>
          </a:p>
          <a:p>
            <a:pPr marL="742950" lvl="1" indent="-285750">
              <a:buFont typeface="Arial"/>
              <a:buChar char="•"/>
            </a:pPr>
            <a:r>
              <a:rPr lang="en-US" dirty="0" smtClean="0"/>
              <a:t>Analysis methods grew out of SAGE</a:t>
            </a:r>
          </a:p>
          <a:p>
            <a:pPr marL="742950" lvl="1" indent="-285750">
              <a:buFont typeface="Arial"/>
              <a:buChar char="•"/>
            </a:pPr>
            <a:r>
              <a:rPr lang="en-US" dirty="0" smtClean="0"/>
              <a:t>Assumes negative binomial</a:t>
            </a:r>
          </a:p>
          <a:p>
            <a:pPr marL="742950" lvl="1" indent="-285750">
              <a:buFont typeface="Arial"/>
              <a:buChar char="•"/>
            </a:pPr>
            <a:r>
              <a:rPr lang="en-US" dirty="0" smtClean="0"/>
              <a:t>Works well for ideal datasets</a:t>
            </a:r>
          </a:p>
          <a:p>
            <a:pPr marL="285750" indent="-285750">
              <a:buFont typeface="Arial"/>
              <a:buChar char="•"/>
            </a:pPr>
            <a:r>
              <a:rPr lang="en-US" dirty="0" smtClean="0"/>
              <a:t>16S </a:t>
            </a:r>
            <a:r>
              <a:rPr lang="en-US" dirty="0" err="1" smtClean="0"/>
              <a:t>rRNA</a:t>
            </a:r>
            <a:r>
              <a:rPr lang="en-US" dirty="0" smtClean="0"/>
              <a:t> gene sequencing</a:t>
            </a:r>
          </a:p>
          <a:p>
            <a:pPr marL="742950" lvl="1" indent="-285750">
              <a:buFont typeface="Arial"/>
              <a:buChar char="•"/>
            </a:pPr>
            <a:r>
              <a:rPr lang="en-US" dirty="0" smtClean="0"/>
              <a:t>Analysis methods grew out of ecology</a:t>
            </a:r>
          </a:p>
          <a:p>
            <a:pPr marL="742950" lvl="1" indent="-285750">
              <a:buFont typeface="Arial"/>
              <a:buChar char="•"/>
            </a:pPr>
            <a:r>
              <a:rPr lang="en-US" dirty="0" smtClean="0"/>
              <a:t>Assumes proportions in a constant sampling area</a:t>
            </a:r>
          </a:p>
          <a:p>
            <a:pPr marL="742950" lvl="1" indent="-285750">
              <a:buFont typeface="Arial"/>
              <a:buChar char="•"/>
            </a:pPr>
            <a:r>
              <a:rPr lang="en-US" dirty="0" smtClean="0"/>
              <a:t>All differences go to 1</a:t>
            </a:r>
          </a:p>
          <a:p>
            <a:pPr marL="285750" indent="-285750">
              <a:buFont typeface="Arial"/>
              <a:buChar char="•"/>
            </a:pPr>
            <a:endParaRPr lang="en-US" dirty="0" smtClean="0"/>
          </a:p>
          <a:p>
            <a:pPr marL="285750" indent="-285750">
              <a:buFont typeface="Arial"/>
              <a:buChar char="•"/>
            </a:pPr>
            <a:r>
              <a:rPr lang="en-US" b="1" dirty="0" smtClean="0">
                <a:solidFill>
                  <a:srgbClr val="FF0000"/>
                </a:solidFill>
              </a:rPr>
              <a:t>Tools from one domain to not translate to the other</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8</a:t>
            </a:fld>
            <a:endParaRPr lang="en-US"/>
          </a:p>
        </p:txBody>
      </p:sp>
    </p:spTree>
    <p:extLst>
      <p:ext uri="{BB962C8B-B14F-4D97-AF65-F5344CB8AC3E}">
        <p14:creationId xmlns:p14="http://schemas.microsoft.com/office/powerpoint/2010/main" val="36033945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problems</a:t>
            </a:r>
            <a:endParaRPr lang="en-US" dirty="0"/>
          </a:p>
        </p:txBody>
      </p:sp>
      <p:pic>
        <p:nvPicPr>
          <p:cNvPr id="4" name="Content Placeholder 3" descr="fig_1.pd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100" r="1833" b="30506"/>
          <a:stretch/>
        </p:blipFill>
        <p:spPr>
          <a:xfrm>
            <a:off x="457200" y="1558743"/>
            <a:ext cx="5219959" cy="3740001"/>
          </a:xfrm>
        </p:spPr>
      </p:pic>
      <p:sp>
        <p:nvSpPr>
          <p:cNvPr id="6" name="TextBox 5"/>
          <p:cNvSpPr txBox="1"/>
          <p:nvPr/>
        </p:nvSpPr>
        <p:spPr>
          <a:xfrm>
            <a:off x="5431169" y="2171581"/>
            <a:ext cx="3460231" cy="2585323"/>
          </a:xfrm>
          <a:prstGeom prst="rect">
            <a:avLst/>
          </a:prstGeom>
          <a:noFill/>
        </p:spPr>
        <p:txBody>
          <a:bodyPr wrap="square" rtlCol="0">
            <a:spAutoFit/>
          </a:bodyPr>
          <a:lstStyle/>
          <a:p>
            <a:pPr marL="285750" indent="-285750">
              <a:buFont typeface="Arial"/>
              <a:buChar char="•"/>
            </a:pPr>
            <a:r>
              <a:rPr lang="en-US" b="1" dirty="0" smtClean="0"/>
              <a:t>The number of reads is determined by the machine</a:t>
            </a:r>
          </a:p>
          <a:p>
            <a:pPr marL="742950" lvl="1" indent="-285750">
              <a:buFont typeface="Arial"/>
              <a:buChar char="•"/>
            </a:pPr>
            <a:r>
              <a:rPr lang="en-US" b="1" dirty="0" smtClean="0"/>
              <a:t>Data are arbitrarily constrained</a:t>
            </a:r>
          </a:p>
          <a:p>
            <a:pPr marL="285750" indent="-285750">
              <a:buFont typeface="Arial"/>
              <a:buChar char="•"/>
            </a:pPr>
            <a:endParaRPr lang="en-US" b="1" dirty="0"/>
          </a:p>
          <a:p>
            <a:pPr marL="285750" indent="-285750">
              <a:buFont typeface="Arial"/>
              <a:buChar char="•"/>
            </a:pPr>
            <a:r>
              <a:rPr lang="en-US" b="1" dirty="0" smtClean="0"/>
              <a:t>The data </a:t>
            </a:r>
            <a:r>
              <a:rPr lang="en-US" b="1" dirty="0" smtClean="0"/>
              <a:t>are actually </a:t>
            </a:r>
            <a:r>
              <a:rPr lang="en-US" b="1" dirty="0" smtClean="0"/>
              <a:t>very variable</a:t>
            </a:r>
          </a:p>
          <a:p>
            <a:pPr marL="742950" lvl="1" indent="-285750">
              <a:buFont typeface="Arial"/>
              <a:buChar char="•"/>
            </a:pPr>
            <a:r>
              <a:rPr lang="en-US" b="1" dirty="0" smtClean="0"/>
              <a:t>But the variation is not where you think</a:t>
            </a:r>
            <a:endParaRPr lang="en-US" b="1" dirty="0"/>
          </a:p>
        </p:txBody>
      </p:sp>
      <p:sp>
        <p:nvSpPr>
          <p:cNvPr id="3" name="Footer Placeholder 2"/>
          <p:cNvSpPr>
            <a:spLocks noGrp="1"/>
          </p:cNvSpPr>
          <p:nvPr>
            <p:ph type="ftr" sz="quarter" idx="11"/>
          </p:nvPr>
        </p:nvSpPr>
        <p:spPr/>
        <p:txBody>
          <a:bodyPr/>
          <a:lstStyle/>
          <a:p>
            <a:r>
              <a:rPr lang="en-US" smtClean="0"/>
              <a:t>Biochem Forum 2015</a:t>
            </a:r>
            <a:endParaRPr lang="en-US"/>
          </a:p>
        </p:txBody>
      </p:sp>
      <p:sp>
        <p:nvSpPr>
          <p:cNvPr id="5" name="Slide Number Placeholder 4"/>
          <p:cNvSpPr>
            <a:spLocks noGrp="1"/>
          </p:cNvSpPr>
          <p:nvPr>
            <p:ph type="sldNum" sz="quarter" idx="12"/>
          </p:nvPr>
        </p:nvSpPr>
        <p:spPr/>
        <p:txBody>
          <a:bodyPr/>
          <a:lstStyle/>
          <a:p>
            <a:fld id="{4CBC7C6D-2764-8E4F-B1AE-9A315E705D2C}" type="slidenum">
              <a:rPr lang="en-US" smtClean="0"/>
              <a:t>9</a:t>
            </a:fld>
            <a:endParaRPr lang="en-US"/>
          </a:p>
        </p:txBody>
      </p:sp>
    </p:spTree>
    <p:extLst>
      <p:ext uri="{BB962C8B-B14F-4D97-AF65-F5344CB8AC3E}">
        <p14:creationId xmlns:p14="http://schemas.microsoft.com/office/powerpoint/2010/main" val="33987797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28189</TotalTime>
  <Words>2948</Words>
  <Application>Microsoft Macintosh PowerPoint</Application>
  <PresentationFormat>On-screen Show (4:3)</PresentationFormat>
  <Paragraphs>474</Paragraphs>
  <Slides>50</Slides>
  <Notes>25</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Why your ?-seq analyses can be somewhere from mildly to wildly wrong</vt:lpstr>
      <vt:lpstr>It is all about me!</vt:lpstr>
      <vt:lpstr>False hopes for HTS?</vt:lpstr>
      <vt:lpstr>Best quote ever!?</vt:lpstr>
      <vt:lpstr>One category that he missed</vt:lpstr>
      <vt:lpstr>Where does HTS data come from?</vt:lpstr>
      <vt:lpstr>So why is it analyzed differently?</vt:lpstr>
      <vt:lpstr>So why is it analyzed differently?</vt:lpstr>
      <vt:lpstr>The real problems</vt:lpstr>
      <vt:lpstr>Assumption</vt:lpstr>
      <vt:lpstr>Reality</vt:lpstr>
      <vt:lpstr>We have a difference!</vt:lpstr>
      <vt:lpstr>Do we have a difference?</vt:lpstr>
      <vt:lpstr>What causes the difference?</vt:lpstr>
      <vt:lpstr>PowerPoint Presentation</vt:lpstr>
      <vt:lpstr>The biggest problem is -</vt:lpstr>
      <vt:lpstr>Karl Pearson - 1896</vt:lpstr>
      <vt:lpstr>Karl Pearson - 1896</vt:lpstr>
      <vt:lpstr>PowerPoint Presentation</vt:lpstr>
      <vt:lpstr>The problem is geometrical</vt:lpstr>
      <vt:lpstr>The problem is geometrical</vt:lpstr>
      <vt:lpstr>NON-LINEAR RESPONSE</vt:lpstr>
      <vt:lpstr>and NEGATIVE CORRELATIONS</vt:lpstr>
      <vt:lpstr>Log-ratio transformations</vt:lpstr>
      <vt:lpstr>Requirements for analysis</vt:lpstr>
      <vt:lpstr>Goals</vt:lpstr>
      <vt:lpstr>Real sequence data are variable</vt:lpstr>
      <vt:lpstr>Real sequence data are variable</vt:lpstr>
      <vt:lpstr>Find test values not affected by random sampling in the correct space</vt:lpstr>
      <vt:lpstr>PowerPoint Presentation</vt:lpstr>
      <vt:lpstr>PowerPoint Presentation</vt:lpstr>
      <vt:lpstr>PowerPoint Presentation</vt:lpstr>
      <vt:lpstr>The biplot</vt:lpstr>
      <vt:lpstr>The effect plot</vt:lpstr>
      <vt:lpstr>Results track biplot</vt:lpstr>
      <vt:lpstr>What about RNA-seq?</vt:lpstr>
      <vt:lpstr>What about 16S rRNA profiles?</vt:lpstr>
      <vt:lpstr>Correlations are the worst!</vt:lpstr>
      <vt:lpstr>Correlate on what data?</vt:lpstr>
      <vt:lpstr>Remove one</vt:lpstr>
      <vt:lpstr>The solution is …</vt:lpstr>
      <vt:lpstr>Correlations? </vt:lpstr>
      <vt:lpstr>But recall …</vt:lpstr>
      <vt:lpstr>Conclusions</vt:lpstr>
      <vt:lpstr>“Bioinformatics”</vt:lpstr>
      <vt:lpstr>“Bioinformatics”</vt:lpstr>
      <vt:lpstr>“Bioinformatics”</vt:lpstr>
      <vt:lpstr>“Bioinformatics”</vt:lpstr>
      <vt:lpstr>Acknowledgments / Sources</vt:lpstr>
      <vt:lpstr>Technical replication</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Compositional uncertainty in high-throughput sequencing data analysis should not be ignored  </dc:title>
  <dc:creator>Greg Gloor</dc:creator>
  <cp:lastModifiedBy>Greg Gloor</cp:lastModifiedBy>
  <cp:revision>189</cp:revision>
  <dcterms:created xsi:type="dcterms:W3CDTF">2015-05-21T15:20:22Z</dcterms:created>
  <dcterms:modified xsi:type="dcterms:W3CDTF">2015-09-18T13:58:05Z</dcterms:modified>
</cp:coreProperties>
</file>